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555" r:id="rId5"/>
    <p:sldId id="549" r:id="rId6"/>
    <p:sldId id="657" r:id="rId7"/>
    <p:sldId id="661" r:id="rId8"/>
    <p:sldId id="662" r:id="rId9"/>
    <p:sldId id="535" r:id="rId10"/>
    <p:sldId id="658" r:id="rId11"/>
    <p:sldId id="637" r:id="rId12"/>
    <p:sldId id="640" r:id="rId13"/>
    <p:sldId id="563" r:id="rId14"/>
    <p:sldId id="663" r:id="rId15"/>
    <p:sldId id="664" r:id="rId16"/>
    <p:sldId id="665" r:id="rId17"/>
    <p:sldId id="651" r:id="rId18"/>
    <p:sldId id="666" r:id="rId19"/>
  </p:sldIdLst>
  <p:sldSz cx="12192000" cy="6858000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9" userDrawn="1">
          <p15:clr>
            <a:srgbClr val="A4A3A4"/>
          </p15:clr>
        </p15:guide>
        <p15:guide id="2" pos="71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BD64"/>
    <a:srgbClr val="000000"/>
    <a:srgbClr val="C0336A"/>
    <a:srgbClr val="4CD4A5"/>
    <a:srgbClr val="1E3572"/>
    <a:srgbClr val="1B2F64"/>
    <a:srgbClr val="172853"/>
    <a:srgbClr val="24418A"/>
    <a:srgbClr val="24418C"/>
    <a:srgbClr val="FF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A8A266-67D8-4AD2-87B0-981758DF39F8}" v="2" dt="2020-03-26T11:03:04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0" autoAdjust="0"/>
    <p:restoredTop sz="95585" autoAdjust="0"/>
  </p:normalViewPr>
  <p:slideViewPr>
    <p:cSldViewPr snapToGrid="0" snapToObjects="1">
      <p:cViewPr varScale="1">
        <p:scale>
          <a:sx n="78" d="100"/>
          <a:sy n="78" d="100"/>
        </p:scale>
        <p:origin x="888" y="67"/>
      </p:cViewPr>
      <p:guideLst>
        <p:guide orient="horz" pos="4159"/>
        <p:guide pos="71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ter, J.P. de (RtH)" userId="0c7ebdf9-bec9-4cd1-b75d-1cf3300f439f" providerId="ADAL" clId="{B0A8A266-67D8-4AD2-87B0-981758DF39F8}"/>
    <pc:docChg chg="custSel addSld delSld modSld">
      <pc:chgData name="Ruiter, J.P. de (RtH)" userId="0c7ebdf9-bec9-4cd1-b75d-1cf3300f439f" providerId="ADAL" clId="{B0A8A266-67D8-4AD2-87B0-981758DF39F8}" dt="2020-03-26T11:03:34.084" v="16" actId="47"/>
      <pc:docMkLst>
        <pc:docMk/>
      </pc:docMkLst>
      <pc:sldChg chg="delSp modSp add">
        <pc:chgData name="Ruiter, J.P. de (RtH)" userId="0c7ebdf9-bec9-4cd1-b75d-1cf3300f439f" providerId="ADAL" clId="{B0A8A266-67D8-4AD2-87B0-981758DF39F8}" dt="2020-03-26T10:59:37.570" v="7" actId="478"/>
        <pc:sldMkLst>
          <pc:docMk/>
          <pc:sldMk cId="2414588369" sldId="535"/>
        </pc:sldMkLst>
        <pc:spChg chg="mod">
          <ac:chgData name="Ruiter, J.P. de (RtH)" userId="0c7ebdf9-bec9-4cd1-b75d-1cf3300f439f" providerId="ADAL" clId="{B0A8A266-67D8-4AD2-87B0-981758DF39F8}" dt="2020-03-26T10:59:33.388" v="6" actId="6549"/>
          <ac:spMkLst>
            <pc:docMk/>
            <pc:sldMk cId="2414588369" sldId="535"/>
            <ac:spMk id="5" creationId="{00000000-0000-0000-0000-000000000000}"/>
          </ac:spMkLst>
        </pc:spChg>
        <pc:spChg chg="del">
          <ac:chgData name="Ruiter, J.P. de (RtH)" userId="0c7ebdf9-bec9-4cd1-b75d-1cf3300f439f" providerId="ADAL" clId="{B0A8A266-67D8-4AD2-87B0-981758DF39F8}" dt="2020-03-26T10:59:37.570" v="7" actId="478"/>
          <ac:spMkLst>
            <pc:docMk/>
            <pc:sldMk cId="2414588369" sldId="535"/>
            <ac:spMk id="8" creationId="{00000000-0000-0000-0000-000000000000}"/>
          </ac:spMkLst>
        </pc:spChg>
        <pc:picChg chg="del">
          <ac:chgData name="Ruiter, J.P. de (RtH)" userId="0c7ebdf9-bec9-4cd1-b75d-1cf3300f439f" providerId="ADAL" clId="{B0A8A266-67D8-4AD2-87B0-981758DF39F8}" dt="2020-03-26T10:59:37.570" v="7" actId="478"/>
          <ac:picMkLst>
            <pc:docMk/>
            <pc:sldMk cId="2414588369" sldId="535"/>
            <ac:picMk id="9" creationId="{00000000-0000-0000-0000-000000000000}"/>
          </ac:picMkLst>
        </pc:picChg>
      </pc:sldChg>
      <pc:sldChg chg="del">
        <pc:chgData name="Ruiter, J.P. de (RtH)" userId="0c7ebdf9-bec9-4cd1-b75d-1cf3300f439f" providerId="ADAL" clId="{B0A8A266-67D8-4AD2-87B0-981758DF39F8}" dt="2020-03-26T10:58:34.673" v="0" actId="47"/>
        <pc:sldMkLst>
          <pc:docMk/>
          <pc:sldMk cId="980132717" sldId="550"/>
        </pc:sldMkLst>
      </pc:sldChg>
      <pc:sldChg chg="delSp modSp">
        <pc:chgData name="Ruiter, J.P. de (RtH)" userId="0c7ebdf9-bec9-4cd1-b75d-1cf3300f439f" providerId="ADAL" clId="{B0A8A266-67D8-4AD2-87B0-981758DF39F8}" dt="2020-03-26T10:59:06.311" v="4" actId="478"/>
        <pc:sldMkLst>
          <pc:docMk/>
          <pc:sldMk cId="118855683" sldId="555"/>
        </pc:sldMkLst>
        <pc:spChg chg="mod">
          <ac:chgData name="Ruiter, J.P. de (RtH)" userId="0c7ebdf9-bec9-4cd1-b75d-1cf3300f439f" providerId="ADAL" clId="{B0A8A266-67D8-4AD2-87B0-981758DF39F8}" dt="2020-03-26T10:58:58.874" v="2" actId="6549"/>
          <ac:spMkLst>
            <pc:docMk/>
            <pc:sldMk cId="118855683" sldId="555"/>
            <ac:spMk id="5" creationId="{00000000-0000-0000-0000-000000000000}"/>
          </ac:spMkLst>
        </pc:spChg>
        <pc:spChg chg="del">
          <ac:chgData name="Ruiter, J.P. de (RtH)" userId="0c7ebdf9-bec9-4cd1-b75d-1cf3300f439f" providerId="ADAL" clId="{B0A8A266-67D8-4AD2-87B0-981758DF39F8}" dt="2020-03-26T10:59:02.873" v="3" actId="478"/>
          <ac:spMkLst>
            <pc:docMk/>
            <pc:sldMk cId="118855683" sldId="555"/>
            <ac:spMk id="8" creationId="{00000000-0000-0000-0000-000000000000}"/>
          </ac:spMkLst>
        </pc:spChg>
        <pc:picChg chg="del">
          <ac:chgData name="Ruiter, J.P. de (RtH)" userId="0c7ebdf9-bec9-4cd1-b75d-1cf3300f439f" providerId="ADAL" clId="{B0A8A266-67D8-4AD2-87B0-981758DF39F8}" dt="2020-03-26T10:59:06.311" v="4" actId="478"/>
          <ac:picMkLst>
            <pc:docMk/>
            <pc:sldMk cId="118855683" sldId="555"/>
            <ac:picMk id="9" creationId="{00000000-0000-0000-0000-000000000000}"/>
          </ac:picMkLst>
        </pc:picChg>
      </pc:sldChg>
      <pc:sldChg chg="delSp modSp add">
        <pc:chgData name="Ruiter, J.P. de (RtH)" userId="0c7ebdf9-bec9-4cd1-b75d-1cf3300f439f" providerId="ADAL" clId="{B0A8A266-67D8-4AD2-87B0-981758DF39F8}" dt="2020-03-26T11:03:15.454" v="14" actId="478"/>
        <pc:sldMkLst>
          <pc:docMk/>
          <pc:sldMk cId="2985457046" sldId="563"/>
        </pc:sldMkLst>
        <pc:spChg chg="mod">
          <ac:chgData name="Ruiter, J.P. de (RtH)" userId="0c7ebdf9-bec9-4cd1-b75d-1cf3300f439f" providerId="ADAL" clId="{B0A8A266-67D8-4AD2-87B0-981758DF39F8}" dt="2020-03-26T11:03:11.751" v="13" actId="6549"/>
          <ac:spMkLst>
            <pc:docMk/>
            <pc:sldMk cId="2985457046" sldId="563"/>
            <ac:spMk id="5" creationId="{00000000-0000-0000-0000-000000000000}"/>
          </ac:spMkLst>
        </pc:spChg>
        <pc:spChg chg="del">
          <ac:chgData name="Ruiter, J.P. de (RtH)" userId="0c7ebdf9-bec9-4cd1-b75d-1cf3300f439f" providerId="ADAL" clId="{B0A8A266-67D8-4AD2-87B0-981758DF39F8}" dt="2020-03-26T11:03:15.454" v="14" actId="478"/>
          <ac:spMkLst>
            <pc:docMk/>
            <pc:sldMk cId="2985457046" sldId="563"/>
            <ac:spMk id="8" creationId="{00000000-0000-0000-0000-000000000000}"/>
          </ac:spMkLst>
        </pc:spChg>
        <pc:picChg chg="del">
          <ac:chgData name="Ruiter, J.P. de (RtH)" userId="0c7ebdf9-bec9-4cd1-b75d-1cf3300f439f" providerId="ADAL" clId="{B0A8A266-67D8-4AD2-87B0-981758DF39F8}" dt="2020-03-26T11:03:15.454" v="14" actId="478"/>
          <ac:picMkLst>
            <pc:docMk/>
            <pc:sldMk cId="2985457046" sldId="563"/>
            <ac:picMk id="9" creationId="{00000000-0000-0000-0000-000000000000}"/>
          </ac:picMkLst>
        </pc:picChg>
      </pc:sldChg>
      <pc:sldChg chg="add del">
        <pc:chgData name="Ruiter, J.P. de (RtH)" userId="0c7ebdf9-bec9-4cd1-b75d-1cf3300f439f" providerId="ADAL" clId="{B0A8A266-67D8-4AD2-87B0-981758DF39F8}" dt="2020-03-26T11:03:26.838" v="15" actId="47"/>
        <pc:sldMkLst>
          <pc:docMk/>
          <pc:sldMk cId="3591294784" sldId="626"/>
        </pc:sldMkLst>
      </pc:sldChg>
      <pc:sldChg chg="add">
        <pc:chgData name="Ruiter, J.P. de (RtH)" userId="0c7ebdf9-bec9-4cd1-b75d-1cf3300f439f" providerId="ADAL" clId="{B0A8A266-67D8-4AD2-87B0-981758DF39F8}" dt="2020-03-26T10:59:24.238" v="5"/>
        <pc:sldMkLst>
          <pc:docMk/>
          <pc:sldMk cId="723689367" sldId="637"/>
        </pc:sldMkLst>
      </pc:sldChg>
      <pc:sldChg chg="add">
        <pc:chgData name="Ruiter, J.P. de (RtH)" userId="0c7ebdf9-bec9-4cd1-b75d-1cf3300f439f" providerId="ADAL" clId="{B0A8A266-67D8-4AD2-87B0-981758DF39F8}" dt="2020-03-26T10:59:24.238" v="5"/>
        <pc:sldMkLst>
          <pc:docMk/>
          <pc:sldMk cId="707738768" sldId="640"/>
        </pc:sldMkLst>
      </pc:sldChg>
      <pc:sldChg chg="add del">
        <pc:chgData name="Ruiter, J.P. de (RtH)" userId="0c7ebdf9-bec9-4cd1-b75d-1cf3300f439f" providerId="ADAL" clId="{B0A8A266-67D8-4AD2-87B0-981758DF39F8}" dt="2020-03-26T11:01:18.458" v="10" actId="47"/>
        <pc:sldMkLst>
          <pc:docMk/>
          <pc:sldMk cId="3206184953" sldId="641"/>
        </pc:sldMkLst>
      </pc:sldChg>
      <pc:sldChg chg="add">
        <pc:chgData name="Ruiter, J.P. de (RtH)" userId="0c7ebdf9-bec9-4cd1-b75d-1cf3300f439f" providerId="ADAL" clId="{B0A8A266-67D8-4AD2-87B0-981758DF39F8}" dt="2020-03-26T11:03:04.195" v="12"/>
        <pc:sldMkLst>
          <pc:docMk/>
          <pc:sldMk cId="946103212" sldId="651"/>
        </pc:sldMkLst>
      </pc:sldChg>
      <pc:sldChg chg="add del">
        <pc:chgData name="Ruiter, J.P. de (RtH)" userId="0c7ebdf9-bec9-4cd1-b75d-1cf3300f439f" providerId="ADAL" clId="{B0A8A266-67D8-4AD2-87B0-981758DF39F8}" dt="2020-03-26T11:03:34.084" v="16" actId="47"/>
        <pc:sldMkLst>
          <pc:docMk/>
          <pc:sldMk cId="1518273408" sldId="652"/>
        </pc:sldMkLst>
      </pc:sldChg>
      <pc:sldChg chg="add del">
        <pc:chgData name="Ruiter, J.P. de (RtH)" userId="0c7ebdf9-bec9-4cd1-b75d-1cf3300f439f" providerId="ADAL" clId="{B0A8A266-67D8-4AD2-87B0-981758DF39F8}" dt="2020-03-26T11:01:17.038" v="9" actId="47"/>
        <pc:sldMkLst>
          <pc:docMk/>
          <pc:sldMk cId="3983362697" sldId="655"/>
        </pc:sldMkLst>
      </pc:sldChg>
      <pc:sldChg chg="add del">
        <pc:chgData name="Ruiter, J.P. de (RtH)" userId="0c7ebdf9-bec9-4cd1-b75d-1cf3300f439f" providerId="ADAL" clId="{B0A8A266-67D8-4AD2-87B0-981758DF39F8}" dt="2020-03-26T11:01:30.870" v="11" actId="47"/>
        <pc:sldMkLst>
          <pc:docMk/>
          <pc:sldMk cId="3676410305" sldId="656"/>
        </pc:sldMkLst>
      </pc:sldChg>
      <pc:sldChg chg="add">
        <pc:chgData name="Ruiter, J.P. de (RtH)" userId="0c7ebdf9-bec9-4cd1-b75d-1cf3300f439f" providerId="ADAL" clId="{B0A8A266-67D8-4AD2-87B0-981758DF39F8}" dt="2020-03-26T10:59:24.238" v="5"/>
        <pc:sldMkLst>
          <pc:docMk/>
          <pc:sldMk cId="322841339" sldId="658"/>
        </pc:sldMkLst>
      </pc:sldChg>
      <pc:sldChg chg="del">
        <pc:chgData name="Ruiter, J.P. de (RtH)" userId="0c7ebdf9-bec9-4cd1-b75d-1cf3300f439f" providerId="ADAL" clId="{B0A8A266-67D8-4AD2-87B0-981758DF39F8}" dt="2020-03-26T10:58:46.267" v="1" actId="47"/>
        <pc:sldMkLst>
          <pc:docMk/>
          <pc:sldMk cId="2911757712" sldId="660"/>
        </pc:sldMkLst>
      </pc:sldChg>
      <pc:sldChg chg="add del">
        <pc:chgData name="Ruiter, J.P. de (RtH)" userId="0c7ebdf9-bec9-4cd1-b75d-1cf3300f439f" providerId="ADAL" clId="{B0A8A266-67D8-4AD2-87B0-981758DF39F8}" dt="2020-03-26T10:59:43.419" v="8" actId="47"/>
        <pc:sldMkLst>
          <pc:docMk/>
          <pc:sldMk cId="2295591327" sldId="663"/>
        </pc:sldMkLst>
      </pc:sldChg>
      <pc:sldChg chg="add">
        <pc:chgData name="Ruiter, J.P. de (RtH)" userId="0c7ebdf9-bec9-4cd1-b75d-1cf3300f439f" providerId="ADAL" clId="{B0A8A266-67D8-4AD2-87B0-981758DF39F8}" dt="2020-03-26T11:03:04.195" v="12"/>
        <pc:sldMkLst>
          <pc:docMk/>
          <pc:sldMk cId="4008132589" sldId="663"/>
        </pc:sldMkLst>
      </pc:sldChg>
      <pc:sldChg chg="add">
        <pc:chgData name="Ruiter, J.P. de (RtH)" userId="0c7ebdf9-bec9-4cd1-b75d-1cf3300f439f" providerId="ADAL" clId="{B0A8A266-67D8-4AD2-87B0-981758DF39F8}" dt="2020-03-26T11:03:04.195" v="12"/>
        <pc:sldMkLst>
          <pc:docMk/>
          <pc:sldMk cId="2987801103" sldId="664"/>
        </pc:sldMkLst>
      </pc:sldChg>
      <pc:sldChg chg="add">
        <pc:chgData name="Ruiter, J.P. de (RtH)" userId="0c7ebdf9-bec9-4cd1-b75d-1cf3300f439f" providerId="ADAL" clId="{B0A8A266-67D8-4AD2-87B0-981758DF39F8}" dt="2020-03-26T11:03:04.195" v="12"/>
        <pc:sldMkLst>
          <pc:docMk/>
          <pc:sldMk cId="2351614010" sldId="665"/>
        </pc:sldMkLst>
      </pc:sldChg>
      <pc:sldChg chg="add">
        <pc:chgData name="Ruiter, J.P. de (RtH)" userId="0c7ebdf9-bec9-4cd1-b75d-1cf3300f439f" providerId="ADAL" clId="{B0A8A266-67D8-4AD2-87B0-981758DF39F8}" dt="2020-03-26T11:03:04.195" v="12"/>
        <pc:sldMkLst>
          <pc:docMk/>
          <pc:sldMk cId="2734891381" sldId="66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5F1-494D-BCE8-09719C9CAC75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5F1-494D-BCE8-09719C9CAC75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5F1-494D-BCE8-09719C9CAC75}"/>
              </c:ext>
            </c:extLst>
          </c:dPt>
          <c:dPt>
            <c:idx val="3"/>
            <c:bubble3D val="0"/>
            <c:spPr>
              <a:solidFill>
                <a:schemeClr val="tx1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5F1-494D-BCE8-09719C9CAC75}"/>
              </c:ext>
            </c:extLst>
          </c:dPt>
          <c:cat>
            <c:strRef>
              <c:f>Blad1!$A$2:$A$5</c:f>
              <c:strCache>
                <c:ptCount val="4"/>
                <c:pt idx="0">
                  <c:v>NV</c:v>
                </c:pt>
                <c:pt idx="1">
                  <c:v>BV</c:v>
                </c:pt>
                <c:pt idx="2">
                  <c:v>VOF</c:v>
                </c:pt>
                <c:pt idx="3">
                  <c:v>EMZ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0.1</c:v>
                </c:pt>
                <c:pt idx="1">
                  <c:v>22.3</c:v>
                </c:pt>
                <c:pt idx="2">
                  <c:v>10.7</c:v>
                </c:pt>
                <c:pt idx="3">
                  <c:v>66.900000000000006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5F1-494D-BCE8-09719C9CAC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6AA0C-BEC6-9041-A9AE-E07A403A7C93}" type="datetimeFigureOut">
              <a:rPr lang="nl-NL" smtClean="0"/>
              <a:t>26-3-2020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9FE56-278B-7A4A-884C-C9E14C97601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65531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EBDAE-A912-2041-BF72-15D039B01575}" type="datetimeFigureOut">
              <a:rPr lang="nl-NL" smtClean="0"/>
              <a:t>26-3-2020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54FDC-013C-9149-BE89-A9417F795A5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489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DF11-B7BD-D24F-A20C-A80F95D654A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9" name="Rechthoek 8"/>
          <p:cNvSpPr/>
          <p:nvPr userDrawn="1"/>
        </p:nvSpPr>
        <p:spPr>
          <a:xfrm>
            <a:off x="0" y="1"/>
            <a:ext cx="12282309" cy="6874074"/>
          </a:xfrm>
          <a:prstGeom prst="rect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/>
          </a:p>
        </p:txBody>
      </p:sp>
      <p:sp>
        <p:nvSpPr>
          <p:cNvPr id="4" name="Tekstvak 3"/>
          <p:cNvSpPr txBox="1"/>
          <p:nvPr userDrawn="1"/>
        </p:nvSpPr>
        <p:spPr>
          <a:xfrm>
            <a:off x="658985" y="481014"/>
            <a:ext cx="9954684" cy="95410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nl-NL" sz="3200" dirty="0">
                <a:solidFill>
                  <a:srgbClr val="4CD4A5"/>
                </a:solidFill>
              </a:rPr>
              <a:t>BEDRIJFSECONOMIE</a:t>
            </a:r>
          </a:p>
          <a:p>
            <a:pPr>
              <a:spcBef>
                <a:spcPct val="0"/>
              </a:spcBef>
              <a:defRPr/>
            </a:pPr>
            <a:r>
              <a:rPr lang="nl-NL" sz="2400" b="0" dirty="0">
                <a:solidFill>
                  <a:schemeClr val="bg1"/>
                </a:solidFill>
              </a:rPr>
              <a:t>havo / vwo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2" name="Afbeelding 1" descr="Cumulus co logo - op blauw - v01 20150604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88" y="5240866"/>
            <a:ext cx="3386667" cy="1270000"/>
          </a:xfrm>
          <a:prstGeom prst="rect">
            <a:avLst/>
          </a:prstGeom>
        </p:spPr>
      </p:pic>
      <p:pic>
        <p:nvPicPr>
          <p:cNvPr id="8" name="Afbeelding 7" descr="ppt-Icoon-bedrijfseco-ondernemerschap-transparan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9084" y="2224881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83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560917" y="1600338"/>
            <a:ext cx="11021483" cy="4525963"/>
          </a:xfrm>
        </p:spPr>
        <p:txBody>
          <a:bodyPr>
            <a:normAutofit/>
          </a:bodyPr>
          <a:lstStyle>
            <a:lvl1pPr marL="263525" indent="-263525">
              <a:defRPr sz="1600">
                <a:solidFill>
                  <a:srgbClr val="242F27"/>
                </a:solidFill>
                <a:latin typeface="Arial"/>
                <a:cs typeface="Arial"/>
              </a:defRPr>
            </a:lvl1pPr>
            <a:lvl2pPr marL="627063" indent="-263525">
              <a:defRPr sz="1600">
                <a:solidFill>
                  <a:srgbClr val="1B223F"/>
                </a:solidFill>
                <a:latin typeface="Arial"/>
                <a:cs typeface="Arial"/>
              </a:defRPr>
            </a:lvl2pPr>
            <a:lvl3pPr>
              <a:defRPr sz="1400">
                <a:solidFill>
                  <a:srgbClr val="242F27"/>
                </a:solidFill>
                <a:latin typeface="Arial"/>
                <a:cs typeface="Arial"/>
              </a:defRPr>
            </a:lvl3pPr>
            <a:lvl4pPr>
              <a:defRPr sz="1400">
                <a:solidFill>
                  <a:srgbClr val="242F27"/>
                </a:solidFill>
                <a:latin typeface="Arial"/>
                <a:cs typeface="Arial"/>
              </a:defRPr>
            </a:lvl4pPr>
            <a:lvl5pPr>
              <a:defRPr sz="1400">
                <a:solidFill>
                  <a:srgbClr val="242F27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nl-NL" dirty="0"/>
              <a:t>Eerste niveau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DF11-B7BD-D24F-A20C-A80F95D654A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9" name="Tekstvak 8"/>
          <p:cNvSpPr txBox="1"/>
          <p:nvPr userDrawn="1"/>
        </p:nvSpPr>
        <p:spPr>
          <a:xfrm>
            <a:off x="476610" y="6488311"/>
            <a:ext cx="36579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>
                <a:solidFill>
                  <a:srgbClr val="FFFFFF"/>
                </a:solidFill>
              </a:rPr>
              <a:t>www.cumulus.co</a:t>
            </a:r>
          </a:p>
        </p:txBody>
      </p:sp>
      <p:sp>
        <p:nvSpPr>
          <p:cNvPr id="12" name="Rechthoek 11"/>
          <p:cNvSpPr/>
          <p:nvPr userDrawn="1"/>
        </p:nvSpPr>
        <p:spPr>
          <a:xfrm>
            <a:off x="-20788" y="0"/>
            <a:ext cx="12282309" cy="1188000"/>
          </a:xfrm>
          <a:prstGeom prst="rect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 dirty="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99850" y="164011"/>
            <a:ext cx="11306857" cy="896542"/>
          </a:xfrm>
        </p:spPr>
        <p:txBody>
          <a:bodyPr anchor="t" anchorCtr="0">
            <a:noAutofit/>
          </a:bodyPr>
          <a:lstStyle>
            <a:lvl1pPr algn="l">
              <a:defRPr sz="2600" b="1" spc="0">
                <a:solidFill>
                  <a:srgbClr val="4CD4A5"/>
                </a:solidFill>
                <a:latin typeface="Arial"/>
                <a:cs typeface="Arial"/>
              </a:defRPr>
            </a:lvl1pPr>
          </a:lstStyle>
          <a:p>
            <a:r>
              <a:rPr lang="nl-NL" dirty="0">
                <a:latin typeface="Arial" charset="0"/>
                <a:ea typeface="ＭＳ Ｐゴシック" charset="0"/>
                <a:cs typeface="ＭＳ Ｐゴシック" charset="0"/>
              </a:rPr>
              <a:t>TITEL</a:t>
            </a:r>
            <a:br>
              <a:rPr lang="nl-NL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nl-NL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Ondertitel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307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DF11-B7BD-D24F-A20C-A80F95D654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323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FB1DF11-B7BD-D24F-A20C-A80F95D654A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8805318" y="6396567"/>
            <a:ext cx="3002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>
                <a:solidFill>
                  <a:schemeClr val="bg1">
                    <a:lumMod val="85000"/>
                  </a:schemeClr>
                </a:solidFill>
              </a:rPr>
              <a:t>cumulus.co</a:t>
            </a:r>
          </a:p>
        </p:txBody>
      </p:sp>
    </p:spTree>
    <p:extLst>
      <p:ext uri="{BB962C8B-B14F-4D97-AF65-F5344CB8AC3E}">
        <p14:creationId xmlns:p14="http://schemas.microsoft.com/office/powerpoint/2010/main" val="325065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dernemersplein.nl/artikel/de-stichtin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bs.nl/nl-NL/menu/themas/bevolking/cijfers/extra/piramide-fx.htm" TargetMode="External"/><Relationship Id="rId2" Type="http://schemas.openxmlformats.org/officeDocument/2006/relationships/hyperlink" Target="https://www.ondernemersplein.nl/artikel/de-verenigin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bs.nl/nl-NL/menu/themas/bevolking/cijfers/extra/piramide-fx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statline.cbs.nl/Statweb/publication/?DM=SLNL&amp;PA=81588NED&amp;D1=17-28&amp;D2=0&amp;D3=l&amp;HDR=G2,T&amp;STB=G1&amp;VW=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bs.nl/nl-NL/menu/themas/bevolking/cijfers/extra/piramide-fx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dernemersplein.nl/artikel/vennootschap-onder-firma-vof/" TargetMode="External"/><Relationship Id="rId2" Type="http://schemas.openxmlformats.org/officeDocument/2006/relationships/hyperlink" Target="https://www.ondernemersplein.nl/artikel/de-eenmanszaa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bs.nl/nl-NL/menu/themas/bevolking/cijfers/extra/piramide-fx.htm" TargetMode="External"/><Relationship Id="rId2" Type="http://schemas.openxmlformats.org/officeDocument/2006/relationships/hyperlink" Target="https://www.ondernemersplein.nl/artikel/de-besloten-vennootschap-b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bs.nl/nl-NL/menu/themas/bevolking/cijfers/extra/piramide-fx.htm" TargetMode="External"/><Relationship Id="rId2" Type="http://schemas.openxmlformats.org/officeDocument/2006/relationships/hyperlink" Target="https://www.ondernemersplein.nl/artikel/de-naamloze-vennootschap-nv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bs.nl/nl-NL/menu/themas/bevolking/cijfers/extra/piramide-fx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2018238" y="2586595"/>
            <a:ext cx="6511272" cy="628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NL" sz="3200" b="1" dirty="0">
                <a:solidFill>
                  <a:schemeClr val="bg1"/>
                </a:solidFill>
                <a:latin typeface="Arial"/>
                <a:cs typeface="Arial"/>
              </a:rPr>
              <a:t>Eenmanszaak en bv</a:t>
            </a:r>
            <a:endParaRPr lang="nl-NL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855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2018238" y="2586595"/>
            <a:ext cx="6511272" cy="628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NL" sz="3200" b="1" dirty="0">
                <a:solidFill>
                  <a:schemeClr val="bg1"/>
                </a:solidFill>
                <a:latin typeface="Arial"/>
                <a:cs typeface="Arial"/>
              </a:rPr>
              <a:t>Stichting en vereniging</a:t>
            </a:r>
            <a:endParaRPr lang="nl-NL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457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DF11-B7BD-D24F-A20C-A80F95D654A4}" type="slidenum">
              <a:rPr lang="nl-NL" smtClean="0"/>
              <a:t>11</a:t>
            </a:fld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RECHTSVORMEN</a:t>
            </a:r>
            <a:br>
              <a:rPr lang="nl-NL" dirty="0"/>
            </a:br>
            <a:r>
              <a:rPr lang="nl-NL" sz="2100" b="0" dirty="0">
                <a:solidFill>
                  <a:schemeClr val="bg1"/>
                </a:solidFill>
              </a:rPr>
              <a:t>Twee perspectieven</a:t>
            </a:r>
          </a:p>
        </p:txBody>
      </p:sp>
      <p:grpSp>
        <p:nvGrpSpPr>
          <p:cNvPr id="8" name="Groeperen 7"/>
          <p:cNvGrpSpPr/>
          <p:nvPr/>
        </p:nvGrpSpPr>
        <p:grpSpPr>
          <a:xfrm>
            <a:off x="4856162" y="1516062"/>
            <a:ext cx="5030126" cy="446543"/>
            <a:chOff x="2733019" y="1547811"/>
            <a:chExt cx="5587828" cy="446543"/>
          </a:xfrm>
        </p:grpSpPr>
        <p:sp>
          <p:nvSpPr>
            <p:cNvPr id="5" name="Rectangle 16"/>
            <p:cNvSpPr>
              <a:spLocks noChangeArrowheads="1"/>
            </p:cNvSpPr>
            <p:nvPr/>
          </p:nvSpPr>
          <p:spPr bwMode="auto">
            <a:xfrm>
              <a:off x="2733019" y="1562354"/>
              <a:ext cx="2736000" cy="4320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spcBef>
                  <a:spcPct val="0"/>
                </a:spcBef>
              </a:pPr>
              <a:r>
                <a:rPr lang="nl-NL" sz="1600" b="1" dirty="0">
                  <a:solidFill>
                    <a:schemeClr val="bg1"/>
                  </a:solidFill>
                </a:rPr>
                <a:t>Commercieel</a:t>
              </a:r>
            </a:p>
            <a:p>
              <a:pPr algn="ctr">
                <a:spcBef>
                  <a:spcPct val="0"/>
                </a:spcBef>
              </a:pPr>
              <a:r>
                <a:rPr lang="nl-NL" sz="1200" dirty="0">
                  <a:solidFill>
                    <a:schemeClr val="bg1"/>
                  </a:solidFill>
                </a:rPr>
                <a:t>Doel: winst maken</a:t>
              </a:r>
            </a:p>
          </p:txBody>
        </p:sp>
        <p:sp>
          <p:nvSpPr>
            <p:cNvPr id="6" name="Rectangle 16"/>
            <p:cNvSpPr>
              <a:spLocks noChangeArrowheads="1"/>
            </p:cNvSpPr>
            <p:nvPr/>
          </p:nvSpPr>
          <p:spPr bwMode="auto">
            <a:xfrm>
              <a:off x="5584847" y="1547811"/>
              <a:ext cx="2736000" cy="4320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spcBef>
                  <a:spcPct val="0"/>
                </a:spcBef>
              </a:pPr>
              <a:r>
                <a:rPr lang="nl-NL" sz="1600" b="1" dirty="0">
                  <a:solidFill>
                    <a:schemeClr val="bg1"/>
                  </a:solidFill>
                </a:rPr>
                <a:t>Niet-commercieel</a:t>
              </a:r>
            </a:p>
            <a:p>
              <a:pPr algn="ctr">
                <a:spcBef>
                  <a:spcPct val="0"/>
                </a:spcBef>
              </a:pPr>
              <a:r>
                <a:rPr lang="nl-NL" sz="1200" dirty="0">
                  <a:solidFill>
                    <a:schemeClr val="bg1"/>
                  </a:solidFill>
                </a:rPr>
                <a:t>Doel: ideëel</a:t>
              </a:r>
            </a:p>
          </p:txBody>
        </p:sp>
      </p:grpSp>
      <p:sp>
        <p:nvSpPr>
          <p:cNvPr id="79" name="Tekstvak 34"/>
          <p:cNvSpPr txBox="1">
            <a:spLocks noChangeArrowheads="1"/>
          </p:cNvSpPr>
          <p:nvPr/>
        </p:nvSpPr>
        <p:spPr bwMode="auto">
          <a:xfrm>
            <a:off x="2174914" y="4155185"/>
            <a:ext cx="28733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nl-NL" sz="1400" dirty="0"/>
              <a:t>Zonder rechtspersoonlijkheid</a:t>
            </a:r>
          </a:p>
        </p:txBody>
      </p:sp>
      <p:sp>
        <p:nvSpPr>
          <p:cNvPr id="80" name="Tekstvak 34"/>
          <p:cNvSpPr txBox="1">
            <a:spLocks noChangeArrowheads="1"/>
          </p:cNvSpPr>
          <p:nvPr/>
        </p:nvSpPr>
        <p:spPr bwMode="auto">
          <a:xfrm>
            <a:off x="2174914" y="2068171"/>
            <a:ext cx="28733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nl-NL" sz="1400" dirty="0"/>
              <a:t>Met rechtspersoonlijkheid</a:t>
            </a:r>
          </a:p>
        </p:txBody>
      </p:sp>
      <p:grpSp>
        <p:nvGrpSpPr>
          <p:cNvPr id="11" name="Groeperen 10"/>
          <p:cNvGrpSpPr/>
          <p:nvPr/>
        </p:nvGrpSpPr>
        <p:grpSpPr>
          <a:xfrm>
            <a:off x="2238413" y="1460500"/>
            <a:ext cx="7668000" cy="17724"/>
            <a:chOff x="714413" y="1460500"/>
            <a:chExt cx="7668000" cy="17724"/>
          </a:xfrm>
        </p:grpSpPr>
        <p:cxnSp>
          <p:nvCxnSpPr>
            <p:cNvPr id="129" name="Rechte verbindingslijn 128"/>
            <p:cNvCxnSpPr/>
            <p:nvPr/>
          </p:nvCxnSpPr>
          <p:spPr>
            <a:xfrm flipV="1">
              <a:off x="714413" y="1460500"/>
              <a:ext cx="2522500" cy="17724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Rechte verbindingslijn 129"/>
            <p:cNvCxnSpPr/>
            <p:nvPr/>
          </p:nvCxnSpPr>
          <p:spPr>
            <a:xfrm flipV="1">
              <a:off x="3300412" y="1460500"/>
              <a:ext cx="2517938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Rechte verbindingslijn 130"/>
            <p:cNvCxnSpPr/>
            <p:nvPr/>
          </p:nvCxnSpPr>
          <p:spPr>
            <a:xfrm flipV="1">
              <a:off x="5864475" y="1460500"/>
              <a:ext cx="2517938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ijdelijke aanduiding voor inhoud 1"/>
          <p:cNvSpPr txBox="1">
            <a:spLocks/>
          </p:cNvSpPr>
          <p:nvPr/>
        </p:nvSpPr>
        <p:spPr>
          <a:xfrm>
            <a:off x="2238413" y="2385016"/>
            <a:ext cx="2317712" cy="1431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/>
            <a:r>
              <a:rPr lang="nl-NL" sz="1400" dirty="0"/>
              <a:t>Scheiding tussen privé en zakelijk</a:t>
            </a:r>
          </a:p>
          <a:p>
            <a:pPr marL="174625" indent="-174625"/>
            <a:r>
              <a:rPr lang="nl-NL" sz="1400" dirty="0"/>
              <a:t>Organisatie kan beslissingen nemen alsof het een mens is</a:t>
            </a:r>
          </a:p>
          <a:p>
            <a:pPr marL="174625" indent="-174625"/>
            <a:r>
              <a:rPr lang="nl-NL" sz="1400" dirty="0"/>
              <a:t>Bestuurders zijn niet hoofdelijk aansprakelijk</a:t>
            </a:r>
          </a:p>
        </p:txBody>
      </p:sp>
      <p:sp>
        <p:nvSpPr>
          <p:cNvPr id="35" name="Tijdelijke aanduiding voor inhoud 1"/>
          <p:cNvSpPr txBox="1">
            <a:spLocks/>
          </p:cNvSpPr>
          <p:nvPr/>
        </p:nvSpPr>
        <p:spPr>
          <a:xfrm>
            <a:off x="2238413" y="4485187"/>
            <a:ext cx="2317712" cy="1431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/>
            <a:r>
              <a:rPr lang="nl-NL" sz="1400" dirty="0"/>
              <a:t>Geen scheiding tussen privé en zakelijk</a:t>
            </a:r>
          </a:p>
          <a:p>
            <a:pPr marL="174625" indent="-174625"/>
            <a:r>
              <a:rPr lang="nl-NL" sz="1400" dirty="0"/>
              <a:t>De eigenaar is volledig aansprakelijk voor de schulden van de onderneming, ook met privébezit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4935109" y="2205015"/>
            <a:ext cx="2304000" cy="36000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chemeClr val="bg1"/>
                </a:solidFill>
              </a:rPr>
              <a:t>Besloten vennootschap</a:t>
            </a:r>
          </a:p>
        </p:txBody>
      </p:sp>
      <p:sp>
        <p:nvSpPr>
          <p:cNvPr id="38" name="Rectangle 16"/>
          <p:cNvSpPr>
            <a:spLocks noChangeArrowheads="1"/>
          </p:cNvSpPr>
          <p:nvPr/>
        </p:nvSpPr>
        <p:spPr bwMode="auto">
          <a:xfrm>
            <a:off x="4935109" y="2789415"/>
            <a:ext cx="2304000" cy="36000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chemeClr val="bg1"/>
                </a:solidFill>
              </a:rPr>
              <a:t>Naamloze vennootschap</a:t>
            </a:r>
          </a:p>
        </p:txBody>
      </p:sp>
      <p:grpSp>
        <p:nvGrpSpPr>
          <p:cNvPr id="44" name="Groeperen 43"/>
          <p:cNvGrpSpPr/>
          <p:nvPr/>
        </p:nvGrpSpPr>
        <p:grpSpPr>
          <a:xfrm>
            <a:off x="2238413" y="2044096"/>
            <a:ext cx="7668000" cy="17724"/>
            <a:chOff x="714413" y="1460500"/>
            <a:chExt cx="7668000" cy="17724"/>
          </a:xfrm>
        </p:grpSpPr>
        <p:cxnSp>
          <p:nvCxnSpPr>
            <p:cNvPr id="45" name="Rechte verbindingslijn 44"/>
            <p:cNvCxnSpPr/>
            <p:nvPr/>
          </p:nvCxnSpPr>
          <p:spPr>
            <a:xfrm flipV="1">
              <a:off x="714413" y="1460500"/>
              <a:ext cx="2522500" cy="17724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/>
            <p:cNvCxnSpPr/>
            <p:nvPr/>
          </p:nvCxnSpPr>
          <p:spPr>
            <a:xfrm flipV="1">
              <a:off x="3300412" y="1460500"/>
              <a:ext cx="2517938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/>
            <p:cNvCxnSpPr/>
            <p:nvPr/>
          </p:nvCxnSpPr>
          <p:spPr>
            <a:xfrm flipV="1">
              <a:off x="5864475" y="1460500"/>
              <a:ext cx="2517938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eperen 47"/>
          <p:cNvGrpSpPr/>
          <p:nvPr/>
        </p:nvGrpSpPr>
        <p:grpSpPr>
          <a:xfrm>
            <a:off x="2238413" y="4102060"/>
            <a:ext cx="7668000" cy="17724"/>
            <a:chOff x="714413" y="1460500"/>
            <a:chExt cx="7668000" cy="17724"/>
          </a:xfrm>
        </p:grpSpPr>
        <p:cxnSp>
          <p:nvCxnSpPr>
            <p:cNvPr id="49" name="Rechte verbindingslijn 48"/>
            <p:cNvCxnSpPr/>
            <p:nvPr/>
          </p:nvCxnSpPr>
          <p:spPr>
            <a:xfrm flipV="1">
              <a:off x="714413" y="1460500"/>
              <a:ext cx="2522500" cy="17724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 flipV="1">
              <a:off x="3300412" y="1460500"/>
              <a:ext cx="2517938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chte verbindingslijn 50"/>
            <p:cNvCxnSpPr/>
            <p:nvPr/>
          </p:nvCxnSpPr>
          <p:spPr>
            <a:xfrm flipV="1">
              <a:off x="5864475" y="1460500"/>
              <a:ext cx="2517938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eperen 51"/>
          <p:cNvGrpSpPr/>
          <p:nvPr/>
        </p:nvGrpSpPr>
        <p:grpSpPr>
          <a:xfrm>
            <a:off x="2238413" y="6170441"/>
            <a:ext cx="7668000" cy="17724"/>
            <a:chOff x="714413" y="1460500"/>
            <a:chExt cx="7668000" cy="17724"/>
          </a:xfrm>
        </p:grpSpPr>
        <p:cxnSp>
          <p:nvCxnSpPr>
            <p:cNvPr id="53" name="Rechte verbindingslijn 52"/>
            <p:cNvCxnSpPr/>
            <p:nvPr/>
          </p:nvCxnSpPr>
          <p:spPr>
            <a:xfrm flipV="1">
              <a:off x="714413" y="1460500"/>
              <a:ext cx="2522500" cy="17724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chte verbindingslijn 53"/>
            <p:cNvCxnSpPr/>
            <p:nvPr/>
          </p:nvCxnSpPr>
          <p:spPr>
            <a:xfrm flipV="1">
              <a:off x="3300412" y="1460500"/>
              <a:ext cx="2517938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echte verbindingslijn 54"/>
            <p:cNvCxnSpPr/>
            <p:nvPr/>
          </p:nvCxnSpPr>
          <p:spPr>
            <a:xfrm flipV="1">
              <a:off x="5864475" y="1460500"/>
              <a:ext cx="2517938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4935109" y="4305186"/>
            <a:ext cx="2304000" cy="36000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chemeClr val="bg1"/>
                </a:solidFill>
              </a:rPr>
              <a:t>Eenmanszaak</a:t>
            </a:r>
          </a:p>
        </p:txBody>
      </p:sp>
      <p:sp>
        <p:nvSpPr>
          <p:cNvPr id="57" name="Rectangle 16"/>
          <p:cNvSpPr>
            <a:spLocks noChangeArrowheads="1"/>
          </p:cNvSpPr>
          <p:nvPr/>
        </p:nvSpPr>
        <p:spPr bwMode="auto">
          <a:xfrm>
            <a:off x="4935109" y="4889586"/>
            <a:ext cx="2304000" cy="36000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chemeClr val="bg1"/>
                </a:solidFill>
              </a:rPr>
              <a:t>Vennootschap onder firma</a:t>
            </a:r>
          </a:p>
        </p:txBody>
      </p:sp>
      <p:sp>
        <p:nvSpPr>
          <p:cNvPr id="58" name="Rectangle 16"/>
          <p:cNvSpPr>
            <a:spLocks noChangeArrowheads="1"/>
          </p:cNvSpPr>
          <p:nvPr/>
        </p:nvSpPr>
        <p:spPr bwMode="auto">
          <a:xfrm>
            <a:off x="7502913" y="2195947"/>
            <a:ext cx="2304000" cy="36000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chemeClr val="bg1"/>
                </a:solidFill>
              </a:rPr>
              <a:t>Stichting</a:t>
            </a:r>
          </a:p>
        </p:txBody>
      </p:sp>
      <p:sp>
        <p:nvSpPr>
          <p:cNvPr id="59" name="Rectangle 16"/>
          <p:cNvSpPr>
            <a:spLocks noChangeArrowheads="1"/>
          </p:cNvSpPr>
          <p:nvPr/>
        </p:nvSpPr>
        <p:spPr bwMode="auto">
          <a:xfrm>
            <a:off x="7502913" y="2780347"/>
            <a:ext cx="2304000" cy="36000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chemeClr val="bg1"/>
                </a:solidFill>
              </a:rPr>
              <a:t>Vereniging</a:t>
            </a:r>
          </a:p>
        </p:txBody>
      </p:sp>
    </p:spTree>
    <p:extLst>
      <p:ext uri="{BB962C8B-B14F-4D97-AF65-F5344CB8AC3E}">
        <p14:creationId xmlns:p14="http://schemas.microsoft.com/office/powerpoint/2010/main" val="400813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7" grpId="0" animBg="1"/>
      <p:bldP spid="38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DF11-B7BD-D24F-A20C-A80F95D654A4}" type="slidenum">
              <a:rPr lang="nl-NL" smtClean="0"/>
              <a:t>12</a:t>
            </a:fld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STICHTING</a:t>
            </a:r>
            <a:br>
              <a:rPr lang="nl-NL" dirty="0"/>
            </a:br>
            <a:r>
              <a:rPr lang="nl-NL" sz="2100" b="0" dirty="0">
                <a:solidFill>
                  <a:srgbClr val="FFFFFF"/>
                </a:solidFill>
              </a:rPr>
              <a:t>Rechtspersoon zonder leden</a:t>
            </a:r>
            <a:endParaRPr lang="nl-NL" sz="2100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746626" y="1464911"/>
            <a:ext cx="5399998" cy="1867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 fontAlgn="base">
              <a:spcAft>
                <a:spcPct val="0"/>
              </a:spcAft>
            </a:pPr>
            <a:r>
              <a:rPr lang="nl-NL" sz="1500" i="1" dirty="0">
                <a:solidFill>
                  <a:schemeClr val="tx1"/>
                </a:solidFill>
              </a:rPr>
              <a:t>Bestuur</a:t>
            </a:r>
            <a:r>
              <a:rPr lang="nl-NL" sz="1500" dirty="0">
                <a:solidFill>
                  <a:schemeClr val="tx1"/>
                </a:solidFill>
              </a:rPr>
              <a:t>: het enige wettelijke orgaan van de stichting,</a:t>
            </a:r>
          </a:p>
          <a:p>
            <a:pPr marL="444500" lvl="1" indent="-174625" fontAlgn="base">
              <a:spcAft>
                <a:spcPct val="0"/>
              </a:spcAft>
            </a:pPr>
            <a:r>
              <a:rPr lang="nl-NL" sz="1500" dirty="0">
                <a:solidFill>
                  <a:schemeClr val="tx1"/>
                </a:solidFill>
              </a:rPr>
              <a:t>Neemt alle besluiten</a:t>
            </a:r>
          </a:p>
          <a:p>
            <a:pPr marL="444500" lvl="1" indent="-174625" fontAlgn="base">
              <a:spcAft>
                <a:spcPct val="0"/>
              </a:spcAft>
            </a:pPr>
            <a:r>
              <a:rPr lang="nl-NL" sz="1500" dirty="0">
                <a:solidFill>
                  <a:schemeClr val="tx1"/>
                </a:solidFill>
              </a:rPr>
              <a:t>Benoemt </a:t>
            </a:r>
            <a:r>
              <a:rPr lang="nl-NL" sz="150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zichzelf</a:t>
            </a:r>
            <a:endParaRPr lang="nl-NL" sz="1500" i="1" dirty="0">
              <a:solidFill>
                <a:schemeClr val="tx1"/>
              </a:solidFill>
            </a:endParaRPr>
          </a:p>
          <a:p>
            <a:pPr marL="269875" indent="-269875"/>
            <a:r>
              <a:rPr lang="nl-NL" sz="1500" dirty="0">
                <a:solidFill>
                  <a:schemeClr val="tx1"/>
                </a:solidFill>
              </a:rPr>
              <a:t>Soms is er sprake van een algemeen bestuur (voor algemeen beleid) en een dagelijks bestuur (voor uitvoerende taken)</a:t>
            </a:r>
          </a:p>
          <a:p>
            <a:pPr marL="269875" indent="-269875"/>
            <a:r>
              <a:rPr lang="nl-NL" sz="1500" i="1" dirty="0">
                <a:solidFill>
                  <a:schemeClr val="tx1"/>
                </a:solidFill>
              </a:rPr>
              <a:t>Leden</a:t>
            </a:r>
            <a:r>
              <a:rPr lang="nl-NL" sz="1500" dirty="0">
                <a:solidFill>
                  <a:schemeClr val="tx1"/>
                </a:solidFill>
              </a:rPr>
              <a:t>: geen</a:t>
            </a:r>
          </a:p>
          <a:p>
            <a:pPr marL="269875" indent="-269875"/>
            <a:endParaRPr lang="nl-NL" sz="1500" dirty="0">
              <a:solidFill>
                <a:schemeClr val="tx1"/>
              </a:solidFill>
            </a:endParaRPr>
          </a:p>
        </p:txBody>
      </p:sp>
      <p:grpSp>
        <p:nvGrpSpPr>
          <p:cNvPr id="27" name="Groeperen 26"/>
          <p:cNvGrpSpPr/>
          <p:nvPr/>
        </p:nvGrpSpPr>
        <p:grpSpPr>
          <a:xfrm>
            <a:off x="2186288" y="1418608"/>
            <a:ext cx="7771839" cy="0"/>
            <a:chOff x="805162" y="1450358"/>
            <a:chExt cx="7771839" cy="0"/>
          </a:xfrm>
        </p:grpSpPr>
        <p:cxnSp>
          <p:nvCxnSpPr>
            <p:cNvPr id="7" name="Rechte verbindingslijn 6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Ovaal 8"/>
          <p:cNvSpPr>
            <a:spLocks noChangeAspect="1"/>
          </p:cNvSpPr>
          <p:nvPr/>
        </p:nvSpPr>
        <p:spPr>
          <a:xfrm>
            <a:off x="2238132" y="1506195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2696997" y="1451460"/>
            <a:ext cx="258937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Bestuur en leden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746626" y="3348529"/>
            <a:ext cx="5327998" cy="11066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dirty="0">
                <a:solidFill>
                  <a:schemeClr val="tx1"/>
                </a:solidFill>
              </a:rPr>
              <a:t>Een stichting is een rechtspersoon</a:t>
            </a:r>
          </a:p>
          <a:p>
            <a:pPr marL="444500" lvl="1" indent="-174625" fontAlgn="base">
              <a:spcAft>
                <a:spcPct val="0"/>
              </a:spcAft>
            </a:pPr>
            <a:r>
              <a:rPr lang="nl-NL" sz="1500" dirty="0">
                <a:solidFill>
                  <a:schemeClr val="tx1"/>
                </a:solidFill>
              </a:rPr>
              <a:t>Scheiding tussen privé vermogen en zakelijk vermogen</a:t>
            </a:r>
          </a:p>
          <a:p>
            <a:pPr marL="444500" lvl="1" indent="-174625" fontAlgn="base">
              <a:spcAft>
                <a:spcPct val="0"/>
              </a:spcAft>
            </a:pPr>
            <a:r>
              <a:rPr lang="nl-NL" sz="1500" dirty="0">
                <a:solidFill>
                  <a:schemeClr val="tx1"/>
                </a:solidFill>
              </a:rPr>
              <a:t>Bestuurders zijn (in principe) niet aansprakelijk voor de schulden van de stichting.</a:t>
            </a: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746626" y="4485833"/>
            <a:ext cx="5327998" cy="8005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dirty="0">
                <a:solidFill>
                  <a:schemeClr val="tx1"/>
                </a:solidFill>
              </a:rPr>
              <a:t>Twee eisen:</a:t>
            </a:r>
          </a:p>
          <a:p>
            <a:pPr marL="444500" lvl="1" indent="-174625" fontAlgn="base">
              <a:spcAft>
                <a:spcPct val="0"/>
              </a:spcAft>
            </a:pPr>
            <a:r>
              <a:rPr lang="nl-NL" sz="1500" dirty="0">
                <a:solidFill>
                  <a:schemeClr val="tx1"/>
                </a:solidFill>
              </a:rPr>
              <a:t>Inschrijving bij de Kamer van Koophandel (KvK)</a:t>
            </a:r>
          </a:p>
          <a:p>
            <a:pPr marL="444500" lvl="1" indent="-174625" fontAlgn="base">
              <a:spcAft>
                <a:spcPct val="0"/>
              </a:spcAft>
            </a:pPr>
            <a:r>
              <a:rPr lang="nl-NL" sz="1500" dirty="0">
                <a:solidFill>
                  <a:schemeClr val="tx1"/>
                </a:solidFill>
              </a:rPr>
              <a:t>Oprichtingsakte </a:t>
            </a:r>
            <a:r>
              <a:rPr lang="nl-NL" sz="150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bij de notaris (statuten)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2696997" y="3352560"/>
            <a:ext cx="1836000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Aansprakelijkheid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2696997" y="4500184"/>
            <a:ext cx="192262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Oprichting</a:t>
            </a:r>
          </a:p>
        </p:txBody>
      </p:sp>
      <p:sp>
        <p:nvSpPr>
          <p:cNvPr id="15" name="Tijdelijke aanduiding voor inhoud 2"/>
          <p:cNvSpPr txBox="1">
            <a:spLocks/>
          </p:cNvSpPr>
          <p:nvPr/>
        </p:nvSpPr>
        <p:spPr>
          <a:xfrm>
            <a:off x="4746626" y="5416762"/>
            <a:ext cx="5327998" cy="599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dirty="0">
                <a:solidFill>
                  <a:schemeClr val="tx1"/>
                </a:solidFill>
              </a:rPr>
              <a:t>Een stichting betaalt vennootschapsbelasting over (eventuele) winst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2696997" y="5425558"/>
            <a:ext cx="192262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Belasting</a:t>
            </a:r>
          </a:p>
        </p:txBody>
      </p:sp>
      <p:sp>
        <p:nvSpPr>
          <p:cNvPr id="43" name="Ovaal 42"/>
          <p:cNvSpPr>
            <a:spLocks noChangeAspect="1"/>
          </p:cNvSpPr>
          <p:nvPr/>
        </p:nvSpPr>
        <p:spPr>
          <a:xfrm>
            <a:off x="2238132" y="3389490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4" name="Ovaal 43"/>
          <p:cNvSpPr>
            <a:spLocks noChangeAspect="1"/>
          </p:cNvSpPr>
          <p:nvPr/>
        </p:nvSpPr>
        <p:spPr>
          <a:xfrm>
            <a:off x="2238132" y="4533288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5" name="Ovaal 44"/>
          <p:cNvSpPr>
            <a:spLocks noChangeAspect="1"/>
          </p:cNvSpPr>
          <p:nvPr/>
        </p:nvSpPr>
        <p:spPr>
          <a:xfrm>
            <a:off x="2238132" y="5462488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7" name="Tekstvak 6"/>
          <p:cNvSpPr txBox="1">
            <a:spLocks noChangeArrowheads="1"/>
          </p:cNvSpPr>
          <p:nvPr/>
        </p:nvSpPr>
        <p:spPr bwMode="auto">
          <a:xfrm>
            <a:off x="2181911" y="6243239"/>
            <a:ext cx="67557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nl-NL" sz="1000" b="0" dirty="0"/>
              <a:t>NB. Lees meer op </a:t>
            </a:r>
            <a:r>
              <a:rPr lang="nl-NL" sz="1000" b="0" dirty="0" err="1"/>
              <a:t>ondernemersplein.nl</a:t>
            </a:r>
            <a:r>
              <a:rPr lang="nl-NL" sz="1000" b="0" dirty="0"/>
              <a:t> over de </a:t>
            </a:r>
            <a:r>
              <a:rPr lang="nl-NL" sz="1000" b="0" dirty="0">
                <a:hlinkClick r:id="rId2"/>
              </a:rPr>
              <a:t>stichting</a:t>
            </a:r>
            <a:r>
              <a:rPr lang="nl-NL" sz="1000" b="0" dirty="0"/>
              <a:t>.</a:t>
            </a:r>
          </a:p>
        </p:txBody>
      </p:sp>
      <p:grpSp>
        <p:nvGrpSpPr>
          <p:cNvPr id="48" name="Groeperen 47"/>
          <p:cNvGrpSpPr/>
          <p:nvPr/>
        </p:nvGrpSpPr>
        <p:grpSpPr>
          <a:xfrm>
            <a:off x="2186288" y="3347911"/>
            <a:ext cx="7771839" cy="0"/>
            <a:chOff x="805162" y="1450358"/>
            <a:chExt cx="7771839" cy="0"/>
          </a:xfrm>
        </p:grpSpPr>
        <p:cxnSp>
          <p:nvCxnSpPr>
            <p:cNvPr id="49" name="Rechte verbindingslijn 48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eperen 50"/>
          <p:cNvGrpSpPr/>
          <p:nvPr/>
        </p:nvGrpSpPr>
        <p:grpSpPr>
          <a:xfrm>
            <a:off x="2186288" y="4468433"/>
            <a:ext cx="7771839" cy="0"/>
            <a:chOff x="805162" y="1450358"/>
            <a:chExt cx="7771839" cy="0"/>
          </a:xfrm>
        </p:grpSpPr>
        <p:cxnSp>
          <p:nvCxnSpPr>
            <p:cNvPr id="52" name="Rechte verbindingslijn 51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eperen 53"/>
          <p:cNvGrpSpPr/>
          <p:nvPr/>
        </p:nvGrpSpPr>
        <p:grpSpPr>
          <a:xfrm>
            <a:off x="2186288" y="5386219"/>
            <a:ext cx="7771839" cy="0"/>
            <a:chOff x="805162" y="1450358"/>
            <a:chExt cx="7771839" cy="0"/>
          </a:xfrm>
        </p:grpSpPr>
        <p:cxnSp>
          <p:nvCxnSpPr>
            <p:cNvPr id="55" name="Rechte verbindingslijn 54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echte verbindingslijn 55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eperen 56"/>
          <p:cNvGrpSpPr/>
          <p:nvPr/>
        </p:nvGrpSpPr>
        <p:grpSpPr>
          <a:xfrm>
            <a:off x="2186288" y="6015800"/>
            <a:ext cx="7771839" cy="0"/>
            <a:chOff x="805162" y="1450358"/>
            <a:chExt cx="7771839" cy="0"/>
          </a:xfrm>
        </p:grpSpPr>
        <p:cxnSp>
          <p:nvCxnSpPr>
            <p:cNvPr id="58" name="Rechte verbindingslijn 57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chte verbindingslijn 58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8780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 build="p"/>
      <p:bldP spid="12" grpId="0" build="p"/>
      <p:bldP spid="15" grpId="0" build="p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DF11-B7BD-D24F-A20C-A80F95D654A4}" type="slidenum">
              <a:rPr lang="nl-NL" smtClean="0"/>
              <a:t>13</a:t>
            </a:fld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VERENIGING</a:t>
            </a:r>
            <a:br>
              <a:rPr lang="nl-NL" dirty="0"/>
            </a:br>
            <a:r>
              <a:rPr lang="nl-NL" sz="2100" b="0" dirty="0">
                <a:solidFill>
                  <a:srgbClr val="FFFFFF"/>
                </a:solidFill>
              </a:rPr>
              <a:t>Rechtspersoon met leden</a:t>
            </a:r>
            <a:endParaRPr lang="nl-NL" sz="2100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746626" y="1464911"/>
            <a:ext cx="5399998" cy="14402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 fontAlgn="base">
              <a:spcAft>
                <a:spcPct val="0"/>
              </a:spcAft>
            </a:pPr>
            <a:r>
              <a:rPr lang="nl-NL" sz="1500" i="1" dirty="0">
                <a:solidFill>
                  <a:schemeClr val="tx1"/>
                </a:solidFill>
              </a:rPr>
              <a:t>Bestuur</a:t>
            </a:r>
            <a:r>
              <a:rPr lang="nl-NL" sz="1500" dirty="0">
                <a:solidFill>
                  <a:schemeClr val="tx1"/>
                </a:solidFill>
              </a:rPr>
              <a:t>: verantwoordelijk voor het dagelijks beleid van de vereniging</a:t>
            </a:r>
          </a:p>
          <a:p>
            <a:pPr marL="269875" indent="-269875"/>
            <a:r>
              <a:rPr lang="nl-NL" sz="1500" i="1" dirty="0">
                <a:solidFill>
                  <a:schemeClr val="tx2"/>
                </a:solidFill>
              </a:rPr>
              <a:t>Leden</a:t>
            </a:r>
            <a:r>
              <a:rPr lang="nl-NL" sz="1500" dirty="0">
                <a:solidFill>
                  <a:schemeClr val="tx2"/>
                </a:solidFill>
              </a:rPr>
              <a:t>: verenigd in de algemene ledenvergadering</a:t>
            </a:r>
          </a:p>
          <a:p>
            <a:pPr marL="269875" indent="-269875"/>
            <a:r>
              <a:rPr lang="nl-NL" sz="1500" i="1" dirty="0">
                <a:solidFill>
                  <a:schemeClr val="tx1"/>
                </a:solidFill>
              </a:rPr>
              <a:t>Directie</a:t>
            </a:r>
            <a:r>
              <a:rPr lang="nl-NL" sz="1500" dirty="0">
                <a:solidFill>
                  <a:schemeClr val="tx1"/>
                </a:solidFill>
              </a:rPr>
              <a:t>: bij een grote vereniging laat het bestuur taken vaak uitvoeren door een directie</a:t>
            </a:r>
          </a:p>
        </p:txBody>
      </p:sp>
      <p:grpSp>
        <p:nvGrpSpPr>
          <p:cNvPr id="27" name="Groeperen 26"/>
          <p:cNvGrpSpPr/>
          <p:nvPr/>
        </p:nvGrpSpPr>
        <p:grpSpPr>
          <a:xfrm>
            <a:off x="2186288" y="1418608"/>
            <a:ext cx="7771839" cy="0"/>
            <a:chOff x="805162" y="1450358"/>
            <a:chExt cx="7771839" cy="0"/>
          </a:xfrm>
        </p:grpSpPr>
        <p:cxnSp>
          <p:nvCxnSpPr>
            <p:cNvPr id="7" name="Rechte verbindingslijn 6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Ovaal 8"/>
          <p:cNvSpPr>
            <a:spLocks noChangeAspect="1"/>
          </p:cNvSpPr>
          <p:nvPr/>
        </p:nvSpPr>
        <p:spPr>
          <a:xfrm>
            <a:off x="2238132" y="1506195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2696997" y="1451460"/>
            <a:ext cx="258937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Bestuur en leden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746626" y="2840529"/>
            <a:ext cx="5327998" cy="11066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dirty="0">
                <a:solidFill>
                  <a:schemeClr val="tx1"/>
                </a:solidFill>
              </a:rPr>
              <a:t>Een vereniging is een rechtspersoon</a:t>
            </a:r>
          </a:p>
          <a:p>
            <a:pPr marL="269875" indent="-269875"/>
            <a:r>
              <a:rPr lang="nl-NL" sz="1500" dirty="0">
                <a:solidFill>
                  <a:schemeClr val="tx1"/>
                </a:solidFill>
              </a:rPr>
              <a:t>Vereniging met volledige rechtsbevoegdheid (VVR): privé vermogen en zakelijk vermogen gescheiden</a:t>
            </a:r>
          </a:p>
          <a:p>
            <a:pPr marL="269875" indent="-269875"/>
            <a:r>
              <a:rPr lang="nl-NL" sz="1500" dirty="0">
                <a:solidFill>
                  <a:schemeClr val="tx2"/>
                </a:solidFill>
              </a:rPr>
              <a:t>Vereniging met beperkte rechtsbevoegdheid (VBR): privé vermogen en zakelijk vermogen niet gescheiden</a:t>
            </a: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746626" y="4200083"/>
            <a:ext cx="5327998" cy="8005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dirty="0">
                <a:solidFill>
                  <a:schemeClr val="tx1"/>
                </a:solidFill>
              </a:rPr>
              <a:t>Twee eisen bij VVR:</a:t>
            </a:r>
          </a:p>
          <a:p>
            <a:pPr marL="444500" lvl="1" indent="-174625"/>
            <a:r>
              <a:rPr lang="nl-NL" sz="1500" dirty="0">
                <a:solidFill>
                  <a:schemeClr val="tx1"/>
                </a:solidFill>
              </a:rPr>
              <a:t>Insc</a:t>
            </a:r>
            <a:r>
              <a:rPr lang="nl-NL" sz="150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hrijving bij de Kamer van Koophandel (KvK)</a:t>
            </a:r>
          </a:p>
          <a:p>
            <a:pPr marL="444500" lvl="1" indent="-174625"/>
            <a:r>
              <a:rPr lang="nl-NL" sz="150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Oprichtingsakte bij de notaris (statuten)</a:t>
            </a:r>
          </a:p>
          <a:p>
            <a:pPr marL="269875" indent="-269875"/>
            <a:r>
              <a:rPr lang="nl-NL" sz="150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Geen eisen bij een </a:t>
            </a:r>
            <a:r>
              <a:rPr lang="nl-NL" sz="1500" dirty="0">
                <a:solidFill>
                  <a:schemeClr val="tx1"/>
                </a:solidFill>
              </a:rPr>
              <a:t>VBR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2696997" y="2844560"/>
            <a:ext cx="1836000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Aansprakelijkheid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2696997" y="4214434"/>
            <a:ext cx="192262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Oprichting</a:t>
            </a:r>
          </a:p>
        </p:txBody>
      </p:sp>
      <p:sp>
        <p:nvSpPr>
          <p:cNvPr id="15" name="Tijdelijke aanduiding voor inhoud 2"/>
          <p:cNvSpPr txBox="1">
            <a:spLocks/>
          </p:cNvSpPr>
          <p:nvPr/>
        </p:nvSpPr>
        <p:spPr>
          <a:xfrm>
            <a:off x="4746626" y="5416762"/>
            <a:ext cx="5327998" cy="599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dirty="0">
                <a:solidFill>
                  <a:schemeClr val="tx1"/>
                </a:solidFill>
              </a:rPr>
              <a:t>Een vereniging betaalt vennootschapsbelasting over (eventuele) winst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2696997" y="5425558"/>
            <a:ext cx="192262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Belasting</a:t>
            </a:r>
          </a:p>
        </p:txBody>
      </p:sp>
      <p:sp>
        <p:nvSpPr>
          <p:cNvPr id="43" name="Ovaal 42"/>
          <p:cNvSpPr>
            <a:spLocks noChangeAspect="1"/>
          </p:cNvSpPr>
          <p:nvPr/>
        </p:nvSpPr>
        <p:spPr>
          <a:xfrm>
            <a:off x="2238132" y="2881490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4" name="Ovaal 43"/>
          <p:cNvSpPr>
            <a:spLocks noChangeAspect="1"/>
          </p:cNvSpPr>
          <p:nvPr/>
        </p:nvSpPr>
        <p:spPr>
          <a:xfrm>
            <a:off x="2238132" y="4247538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5" name="Ovaal 44"/>
          <p:cNvSpPr>
            <a:spLocks noChangeAspect="1"/>
          </p:cNvSpPr>
          <p:nvPr/>
        </p:nvSpPr>
        <p:spPr>
          <a:xfrm>
            <a:off x="2238132" y="5462488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7" name="Tekstvak 6"/>
          <p:cNvSpPr txBox="1">
            <a:spLocks noChangeArrowheads="1"/>
          </p:cNvSpPr>
          <p:nvPr/>
        </p:nvSpPr>
        <p:spPr bwMode="auto">
          <a:xfrm>
            <a:off x="2181911" y="6243239"/>
            <a:ext cx="67557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nl-NL" sz="1000" b="0" dirty="0"/>
              <a:t>NB. Lees meer op </a:t>
            </a:r>
            <a:r>
              <a:rPr lang="nl-NL" sz="1000" b="0" dirty="0" err="1"/>
              <a:t>ondernemersplein.nl</a:t>
            </a:r>
            <a:r>
              <a:rPr lang="nl-NL" sz="1000" b="0" dirty="0"/>
              <a:t> over de </a:t>
            </a:r>
            <a:r>
              <a:rPr lang="nl-NL" sz="1000" b="0" dirty="0">
                <a:hlinkClick r:id="rId2"/>
              </a:rPr>
              <a:t>vereniging</a:t>
            </a:r>
            <a:r>
              <a:rPr lang="nl-NL" sz="1000" b="0" dirty="0"/>
              <a:t>.</a:t>
            </a:r>
          </a:p>
        </p:txBody>
      </p:sp>
      <p:grpSp>
        <p:nvGrpSpPr>
          <p:cNvPr id="48" name="Groeperen 47"/>
          <p:cNvGrpSpPr/>
          <p:nvPr/>
        </p:nvGrpSpPr>
        <p:grpSpPr>
          <a:xfrm>
            <a:off x="2186288" y="2839911"/>
            <a:ext cx="7771839" cy="0"/>
            <a:chOff x="805162" y="1450358"/>
            <a:chExt cx="7771839" cy="0"/>
          </a:xfrm>
        </p:grpSpPr>
        <p:cxnSp>
          <p:nvCxnSpPr>
            <p:cNvPr id="49" name="Rechte verbindingslijn 48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eperen 50"/>
          <p:cNvGrpSpPr/>
          <p:nvPr/>
        </p:nvGrpSpPr>
        <p:grpSpPr>
          <a:xfrm>
            <a:off x="2186288" y="4182683"/>
            <a:ext cx="7771839" cy="0"/>
            <a:chOff x="805162" y="1450358"/>
            <a:chExt cx="7771839" cy="0"/>
          </a:xfrm>
        </p:grpSpPr>
        <p:cxnSp>
          <p:nvCxnSpPr>
            <p:cNvPr id="52" name="Rechte verbindingslijn 51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eperen 53"/>
          <p:cNvGrpSpPr/>
          <p:nvPr/>
        </p:nvGrpSpPr>
        <p:grpSpPr>
          <a:xfrm>
            <a:off x="2186288" y="5386219"/>
            <a:ext cx="7771839" cy="0"/>
            <a:chOff x="805162" y="1450358"/>
            <a:chExt cx="7771839" cy="0"/>
          </a:xfrm>
        </p:grpSpPr>
        <p:cxnSp>
          <p:nvCxnSpPr>
            <p:cNvPr id="55" name="Rechte verbindingslijn 54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echte verbindingslijn 55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eperen 56"/>
          <p:cNvGrpSpPr/>
          <p:nvPr/>
        </p:nvGrpSpPr>
        <p:grpSpPr>
          <a:xfrm>
            <a:off x="2186288" y="6015800"/>
            <a:ext cx="7771839" cy="0"/>
            <a:chOff x="805162" y="1450358"/>
            <a:chExt cx="7771839" cy="0"/>
          </a:xfrm>
        </p:grpSpPr>
        <p:cxnSp>
          <p:nvCxnSpPr>
            <p:cNvPr id="58" name="Rechte verbindingslijn 57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chte verbindingslijn 58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16">
            <a:hlinkClick r:id="rId3"/>
          </p:cNvPr>
          <p:cNvSpPr>
            <a:spLocks noChangeArrowheads="1"/>
          </p:cNvSpPr>
          <p:nvPr/>
        </p:nvSpPr>
        <p:spPr bwMode="auto">
          <a:xfrm>
            <a:off x="6026152" y="6172769"/>
            <a:ext cx="2411996" cy="287999"/>
          </a:xfrm>
          <a:prstGeom prst="rect">
            <a:avLst/>
          </a:prstGeom>
          <a:noFill/>
          <a:ln w="9525" cmpd="sng">
            <a:solidFill>
              <a:srgbClr val="A6A6A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33" name="Rectangle 16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6099175" y="6229917"/>
            <a:ext cx="179652" cy="180000"/>
          </a:xfrm>
          <a:prstGeom prst="rect">
            <a:avLst/>
          </a:prstGeom>
          <a:solidFill>
            <a:schemeClr val="tx2"/>
          </a:solidFill>
          <a:ln w="9525" cmpd="sng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6278829" y="6190354"/>
            <a:ext cx="2231996" cy="3306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000" dirty="0"/>
              <a:t>Belangrijke verschillen met stichting</a:t>
            </a:r>
          </a:p>
        </p:txBody>
      </p:sp>
    </p:spTree>
    <p:extLst>
      <p:ext uri="{BB962C8B-B14F-4D97-AF65-F5344CB8AC3E}">
        <p14:creationId xmlns:p14="http://schemas.microsoft.com/office/powerpoint/2010/main" val="235161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 build="p"/>
      <p:bldP spid="12" grpId="0" build="p"/>
      <p:bldP spid="15" grpId="0" build="p"/>
      <p:bldP spid="47" grpId="0"/>
      <p:bldP spid="32" grpId="0" animBg="1"/>
      <p:bldP spid="33" grpId="0" animBg="1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DF11-B7BD-D24F-A20C-A80F95D654A4}" type="slidenum">
              <a:rPr lang="nl-NL" smtClean="0"/>
              <a:t>14</a:t>
            </a:fld>
            <a:endParaRPr lang="nl-NL" dirty="0"/>
          </a:p>
        </p:txBody>
      </p:sp>
      <p:sp>
        <p:nvSpPr>
          <p:cNvPr id="5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600" b="1" kern="1200" spc="0">
                <a:solidFill>
                  <a:srgbClr val="1B223F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nl-NL" dirty="0">
                <a:solidFill>
                  <a:srgbClr val="4CD4A5"/>
                </a:solidFill>
                <a:latin typeface="Arial" charset="0"/>
                <a:ea typeface="ＭＳ Ｐゴシック" charset="0"/>
                <a:cs typeface="ＭＳ Ｐゴシック" charset="0"/>
              </a:rPr>
              <a:t>TWEE ORGANEN IN EEN VERENIGING</a:t>
            </a:r>
            <a:br>
              <a:rPr lang="nl-NL" dirty="0">
                <a:solidFill>
                  <a:srgbClr val="4CD4A5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nl-NL" sz="2100" b="0" dirty="0">
                <a:solidFill>
                  <a:schemeClr val="bg1"/>
                </a:solidFill>
              </a:rPr>
              <a:t>Wie heeft welke bevoegdheden?</a:t>
            </a:r>
            <a:endParaRPr lang="nl-NL" dirty="0">
              <a:solidFill>
                <a:srgbClr val="4CD4A5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231405" y="1978922"/>
            <a:ext cx="1929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/>
              <a:t>Omschrijving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2231405" y="4115530"/>
            <a:ext cx="1929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/>
              <a:t>Bevoegdheden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225602" y="1978921"/>
            <a:ext cx="2701002" cy="1961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/>
            <a:r>
              <a:rPr lang="nl-NL" sz="1400" dirty="0"/>
              <a:t>Verantwoordelijk voor het dagelijks beleid van de vereniging</a:t>
            </a:r>
          </a:p>
          <a:p>
            <a:pPr marL="174625" indent="-174625"/>
            <a:r>
              <a:rPr lang="nl-NL" sz="1400" dirty="0"/>
              <a:t>Het bestuur bestaat meestal uit een voorzitter, secretaris en penningmeester</a:t>
            </a:r>
          </a:p>
          <a:p>
            <a:pPr marL="174625" indent="-174625"/>
            <a:r>
              <a:rPr lang="nl-NL" sz="1400" dirty="0"/>
              <a:t>Bij een grote vereniging laat het bestuur taken vaak uitvoeren door een directie</a:t>
            </a: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7206007" y="1978920"/>
            <a:ext cx="2806841" cy="1939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/>
            <a:r>
              <a:rPr lang="nl-NL" sz="1400" dirty="0"/>
              <a:t>De leden zijn verenigd in de algemene ledenvergadering (alv)</a:t>
            </a:r>
          </a:p>
          <a:p>
            <a:pPr marL="174625" indent="-174625"/>
            <a:r>
              <a:rPr lang="nl-NL" sz="1400" dirty="0"/>
              <a:t>De alv wordt minstens één keer per jaar gehouden</a:t>
            </a:r>
          </a:p>
          <a:p>
            <a:pPr marL="174625" indent="-174625"/>
            <a:r>
              <a:rPr lang="nl-NL" sz="1400" dirty="0"/>
              <a:t>Verantwoordelijk voor besluiten over organisatie en voortbestaan</a:t>
            </a:r>
          </a:p>
        </p:txBody>
      </p:sp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4225602" y="4131404"/>
            <a:ext cx="2701002" cy="22662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/>
            <a:r>
              <a:rPr lang="nl-NL" sz="1400" dirty="0"/>
              <a:t>Bepalen en uitvoeren van het dagelijks beleid van de vereniging</a:t>
            </a:r>
          </a:p>
          <a:p>
            <a:pPr marL="174625" indent="-174625"/>
            <a:r>
              <a:rPr lang="nl-NL" sz="1400" dirty="0"/>
              <a:t>Financiële administratie</a:t>
            </a:r>
          </a:p>
          <a:p>
            <a:pPr marL="174625" indent="-174625"/>
            <a:r>
              <a:rPr lang="nl-NL" sz="1400" dirty="0"/>
              <a:t>Vertegenwoordigen van de vereniging naar de buitenwereld</a:t>
            </a:r>
          </a:p>
          <a:p>
            <a:pPr marL="174625" indent="-174625"/>
            <a:r>
              <a:rPr lang="nl-NL" sz="1400" dirty="0"/>
              <a:t>Uitvoeren van de besluiten van de alv</a:t>
            </a:r>
          </a:p>
          <a:p>
            <a:pPr marL="174625" indent="-174625"/>
            <a:endParaRPr lang="nl-NL" sz="1400" dirty="0"/>
          </a:p>
        </p:txBody>
      </p:sp>
      <p:sp>
        <p:nvSpPr>
          <p:cNvPr id="14" name="Tijdelijke aanduiding voor inhoud 2"/>
          <p:cNvSpPr txBox="1">
            <a:spLocks/>
          </p:cNvSpPr>
          <p:nvPr/>
        </p:nvSpPr>
        <p:spPr>
          <a:xfrm>
            <a:off x="7206007" y="4131404"/>
            <a:ext cx="2806841" cy="22662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/>
            <a:r>
              <a:rPr lang="nl-NL" sz="1400" dirty="0"/>
              <a:t>Wijzigen van de statuten</a:t>
            </a:r>
          </a:p>
          <a:p>
            <a:pPr marL="174625" indent="-174625"/>
            <a:r>
              <a:rPr lang="nl-NL" sz="1400" dirty="0"/>
              <a:t>Goedkeuren van de begroting en jaarrekening</a:t>
            </a:r>
          </a:p>
          <a:p>
            <a:pPr marL="174625" indent="-174625"/>
            <a:r>
              <a:rPr lang="nl-NL" sz="1400" dirty="0"/>
              <a:t>Ontbinden van een vereniging</a:t>
            </a:r>
          </a:p>
          <a:p>
            <a:pPr marL="174625" indent="-174625"/>
            <a:r>
              <a:rPr lang="nl-NL" sz="1400" dirty="0"/>
              <a:t>Benoemen en ontslaan van bestuurders</a:t>
            </a:r>
          </a:p>
          <a:p>
            <a:pPr marL="174625" indent="-174625"/>
            <a:r>
              <a:rPr lang="nl-NL" sz="1400" dirty="0"/>
              <a:t>Toetreding en royement van leden</a:t>
            </a:r>
          </a:p>
          <a:p>
            <a:pPr marL="174625" indent="-174625"/>
            <a:endParaRPr lang="nl-NL" sz="1400" dirty="0"/>
          </a:p>
        </p:txBody>
      </p:sp>
      <p:sp>
        <p:nvSpPr>
          <p:cNvPr id="21" name="Rechthoek 20"/>
          <p:cNvSpPr/>
          <p:nvPr/>
        </p:nvSpPr>
        <p:spPr>
          <a:xfrm>
            <a:off x="4290516" y="1469957"/>
            <a:ext cx="2668110" cy="42348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1. Bestuur</a:t>
            </a:r>
          </a:p>
        </p:txBody>
      </p:sp>
      <p:sp>
        <p:nvSpPr>
          <p:cNvPr id="22" name="Rechthoek 21"/>
          <p:cNvSpPr/>
          <p:nvPr/>
        </p:nvSpPr>
        <p:spPr>
          <a:xfrm>
            <a:off x="7249487" y="1469957"/>
            <a:ext cx="2668110" cy="42348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2. Algemene ledenvergadering</a:t>
            </a:r>
          </a:p>
        </p:txBody>
      </p:sp>
      <p:grpSp>
        <p:nvGrpSpPr>
          <p:cNvPr id="27" name="Groeperen 26"/>
          <p:cNvGrpSpPr/>
          <p:nvPr/>
        </p:nvGrpSpPr>
        <p:grpSpPr>
          <a:xfrm flipV="1">
            <a:off x="2217739" y="1838072"/>
            <a:ext cx="7795109" cy="142888"/>
            <a:chOff x="693738" y="3438264"/>
            <a:chExt cx="8089917" cy="0"/>
          </a:xfrm>
        </p:grpSpPr>
        <p:cxnSp>
          <p:nvCxnSpPr>
            <p:cNvPr id="28" name="Rechte verbindingslijn 27"/>
            <p:cNvCxnSpPr/>
            <p:nvPr/>
          </p:nvCxnSpPr>
          <p:spPr>
            <a:xfrm>
              <a:off x="693738" y="3438264"/>
              <a:ext cx="192928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chte verbindingslijn 28"/>
            <p:cNvCxnSpPr/>
            <p:nvPr/>
          </p:nvCxnSpPr>
          <p:spPr>
            <a:xfrm>
              <a:off x="2743267" y="3438264"/>
              <a:ext cx="2956884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/>
            <p:cNvCxnSpPr/>
            <p:nvPr/>
          </p:nvCxnSpPr>
          <p:spPr>
            <a:xfrm>
              <a:off x="5826771" y="3438264"/>
              <a:ext cx="2956884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eperen 30"/>
          <p:cNvGrpSpPr/>
          <p:nvPr/>
        </p:nvGrpSpPr>
        <p:grpSpPr>
          <a:xfrm flipV="1">
            <a:off x="2217739" y="3966284"/>
            <a:ext cx="7795109" cy="142888"/>
            <a:chOff x="693738" y="3438264"/>
            <a:chExt cx="8089917" cy="0"/>
          </a:xfrm>
        </p:grpSpPr>
        <p:cxnSp>
          <p:nvCxnSpPr>
            <p:cNvPr id="32" name="Rechte verbindingslijn 31"/>
            <p:cNvCxnSpPr/>
            <p:nvPr/>
          </p:nvCxnSpPr>
          <p:spPr>
            <a:xfrm>
              <a:off x="693738" y="3438264"/>
              <a:ext cx="192928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chte verbindingslijn 32"/>
            <p:cNvCxnSpPr/>
            <p:nvPr/>
          </p:nvCxnSpPr>
          <p:spPr>
            <a:xfrm>
              <a:off x="2743267" y="3438264"/>
              <a:ext cx="2956884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echte verbindingslijn 33"/>
            <p:cNvCxnSpPr/>
            <p:nvPr/>
          </p:nvCxnSpPr>
          <p:spPr>
            <a:xfrm>
              <a:off x="5826771" y="3438264"/>
              <a:ext cx="2956884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eperen 34"/>
          <p:cNvGrpSpPr/>
          <p:nvPr/>
        </p:nvGrpSpPr>
        <p:grpSpPr>
          <a:xfrm flipV="1">
            <a:off x="2217739" y="1240858"/>
            <a:ext cx="7795109" cy="142888"/>
            <a:chOff x="693738" y="3438264"/>
            <a:chExt cx="8089917" cy="0"/>
          </a:xfrm>
        </p:grpSpPr>
        <p:cxnSp>
          <p:nvCxnSpPr>
            <p:cNvPr id="36" name="Rechte verbindingslijn 35"/>
            <p:cNvCxnSpPr/>
            <p:nvPr/>
          </p:nvCxnSpPr>
          <p:spPr>
            <a:xfrm>
              <a:off x="693738" y="3438264"/>
              <a:ext cx="192928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chte verbindingslijn 36"/>
            <p:cNvCxnSpPr/>
            <p:nvPr/>
          </p:nvCxnSpPr>
          <p:spPr>
            <a:xfrm>
              <a:off x="2743267" y="3438264"/>
              <a:ext cx="2956884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37"/>
            <p:cNvCxnSpPr/>
            <p:nvPr/>
          </p:nvCxnSpPr>
          <p:spPr>
            <a:xfrm>
              <a:off x="5826771" y="3438264"/>
              <a:ext cx="2956884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eperen 46"/>
          <p:cNvGrpSpPr/>
          <p:nvPr/>
        </p:nvGrpSpPr>
        <p:grpSpPr>
          <a:xfrm flipV="1">
            <a:off x="2217739" y="6157513"/>
            <a:ext cx="7795109" cy="142888"/>
            <a:chOff x="693738" y="3438264"/>
            <a:chExt cx="8089917" cy="0"/>
          </a:xfrm>
        </p:grpSpPr>
        <p:cxnSp>
          <p:nvCxnSpPr>
            <p:cNvPr id="48" name="Rechte verbindingslijn 47"/>
            <p:cNvCxnSpPr/>
            <p:nvPr/>
          </p:nvCxnSpPr>
          <p:spPr>
            <a:xfrm>
              <a:off x="693738" y="3438264"/>
              <a:ext cx="192928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echte verbindingslijn 48"/>
            <p:cNvCxnSpPr/>
            <p:nvPr/>
          </p:nvCxnSpPr>
          <p:spPr>
            <a:xfrm>
              <a:off x="2743267" y="3438264"/>
              <a:ext cx="2956884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>
              <a:off x="5826771" y="3438264"/>
              <a:ext cx="2956884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610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DF11-B7BD-D24F-A20C-A80F95D654A4}" type="slidenum">
              <a:rPr lang="nl-NL" smtClean="0"/>
              <a:t>15</a:t>
            </a:fld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ORGANISATIE VAN EEN VERENIGING</a:t>
            </a:r>
            <a:br>
              <a:rPr lang="nl-NL" dirty="0"/>
            </a:br>
            <a:r>
              <a:rPr lang="nl-NL" sz="2100" b="0" dirty="0">
                <a:solidFill>
                  <a:schemeClr val="bg1"/>
                </a:solidFill>
              </a:rPr>
              <a:t>Verschillende vormen in de praktijk</a:t>
            </a:r>
          </a:p>
        </p:txBody>
      </p:sp>
      <p:sp>
        <p:nvSpPr>
          <p:cNvPr id="5" name="Rectangle 16">
            <a:hlinkClick r:id="rId2"/>
          </p:cNvPr>
          <p:cNvSpPr>
            <a:spLocks noChangeArrowheads="1"/>
          </p:cNvSpPr>
          <p:nvPr/>
        </p:nvSpPr>
        <p:spPr bwMode="auto">
          <a:xfrm>
            <a:off x="6317274" y="1831451"/>
            <a:ext cx="3443654" cy="2196000"/>
          </a:xfrm>
          <a:prstGeom prst="rect">
            <a:avLst/>
          </a:prstGeom>
          <a:noFill/>
          <a:ln w="9525" cmpd="sng">
            <a:solidFill>
              <a:srgbClr val="A6A6A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6" name="Rectangle 16">
            <a:hlinkClick r:id="rId2"/>
          </p:cNvPr>
          <p:cNvSpPr>
            <a:spLocks noChangeArrowheads="1"/>
          </p:cNvSpPr>
          <p:nvPr/>
        </p:nvSpPr>
        <p:spPr bwMode="auto">
          <a:xfrm>
            <a:off x="2300654" y="1831451"/>
            <a:ext cx="3443654" cy="2196000"/>
          </a:xfrm>
          <a:prstGeom prst="rect">
            <a:avLst/>
          </a:prstGeom>
          <a:noFill/>
          <a:ln w="9525" cmpd="sng">
            <a:solidFill>
              <a:srgbClr val="A6A6A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1"/>
          <p:cNvSpPr txBox="1">
            <a:spLocks/>
          </p:cNvSpPr>
          <p:nvPr/>
        </p:nvSpPr>
        <p:spPr>
          <a:xfrm>
            <a:off x="2300654" y="4124600"/>
            <a:ext cx="3443654" cy="1796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Het bestuur (voorzitter, secretaris, penningmeester) doet veel uitvoerende taken, bijv.</a:t>
            </a:r>
          </a:p>
          <a:p>
            <a:pPr lvl="1"/>
            <a:r>
              <a:rPr lang="nl-NL" dirty="0"/>
              <a:t>Ledenadministratie</a:t>
            </a:r>
          </a:p>
          <a:p>
            <a:pPr lvl="1"/>
            <a:r>
              <a:rPr lang="nl-NL" dirty="0"/>
              <a:t>Jaarverslag schrijven</a:t>
            </a:r>
          </a:p>
          <a:p>
            <a:pPr lvl="1"/>
            <a:r>
              <a:rPr lang="nl-NL" dirty="0"/>
              <a:t>Organiseren van activiteiten</a:t>
            </a:r>
          </a:p>
          <a:p>
            <a:r>
              <a:rPr lang="nl-NL" dirty="0"/>
              <a:t>Leden zijn verenigd in de alv en vaak actief in commissies</a:t>
            </a:r>
          </a:p>
        </p:txBody>
      </p:sp>
      <p:sp>
        <p:nvSpPr>
          <p:cNvPr id="8" name="Tijdelijke aanduiding voor inhoud 1"/>
          <p:cNvSpPr txBox="1">
            <a:spLocks/>
          </p:cNvSpPr>
          <p:nvPr/>
        </p:nvSpPr>
        <p:spPr>
          <a:xfrm>
            <a:off x="6343650" y="4140476"/>
            <a:ext cx="3443654" cy="1098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Het bestuur staat meer op afstand van de dagelijkse praktijk en houdt toezicht op de directie</a:t>
            </a:r>
          </a:p>
          <a:p>
            <a:r>
              <a:rPr lang="nl-NL" dirty="0"/>
              <a:t>De directie doet het uitvoerende werk (met hulp van leden)</a:t>
            </a:r>
          </a:p>
        </p:txBody>
      </p:sp>
      <p:sp>
        <p:nvSpPr>
          <p:cNvPr id="9" name="Rectangle 16">
            <a:hlinkClick r:id="rId2"/>
          </p:cNvPr>
          <p:cNvSpPr>
            <a:spLocks noChangeArrowheads="1"/>
          </p:cNvSpPr>
          <p:nvPr/>
        </p:nvSpPr>
        <p:spPr bwMode="auto">
          <a:xfrm>
            <a:off x="2300654" y="1408644"/>
            <a:ext cx="3443654" cy="424395"/>
          </a:xfrm>
          <a:prstGeom prst="rect">
            <a:avLst/>
          </a:prstGeom>
          <a:solidFill>
            <a:schemeClr val="tx1"/>
          </a:solidFill>
          <a:ln w="9525">
            <a:solidFill>
              <a:srgbClr val="1B223F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600" dirty="0">
                <a:solidFill>
                  <a:schemeClr val="bg1"/>
                </a:solidFill>
              </a:rPr>
              <a:t>Kleine sportvereniging</a:t>
            </a: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6317274" y="1408644"/>
            <a:ext cx="3443654" cy="424395"/>
          </a:xfrm>
          <a:prstGeom prst="rect">
            <a:avLst/>
          </a:prstGeom>
          <a:solidFill>
            <a:schemeClr val="tx1"/>
          </a:solidFill>
          <a:ln w="9525">
            <a:solidFill>
              <a:srgbClr val="1B223F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600" dirty="0">
                <a:solidFill>
                  <a:schemeClr val="bg1"/>
                </a:solidFill>
              </a:rPr>
              <a:t>Grote landelijke vereniging</a:t>
            </a:r>
          </a:p>
        </p:txBody>
      </p:sp>
      <p:cxnSp>
        <p:nvCxnSpPr>
          <p:cNvPr id="11" name="Rechte verbindingslijn 10"/>
          <p:cNvCxnSpPr>
            <a:stCxn id="12" idx="2"/>
            <a:endCxn id="13" idx="0"/>
          </p:cNvCxnSpPr>
          <p:nvPr/>
        </p:nvCxnSpPr>
        <p:spPr>
          <a:xfrm>
            <a:off x="4026467" y="2487371"/>
            <a:ext cx="0" cy="847752"/>
          </a:xfrm>
          <a:prstGeom prst="line">
            <a:avLst/>
          </a:prstGeom>
          <a:ln w="9525" cmpd="sng">
            <a:solidFill>
              <a:srgbClr val="1B223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910467" y="1983371"/>
            <a:ext cx="2232000" cy="504000"/>
          </a:xfrm>
          <a:prstGeom prst="rect">
            <a:avLst/>
          </a:prstGeom>
          <a:solidFill>
            <a:srgbClr val="316DAC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rgbClr val="FFFFFF"/>
                </a:solidFill>
              </a:rPr>
              <a:t>  Bestuur</a:t>
            </a: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2910467" y="3335123"/>
            <a:ext cx="2232000" cy="504000"/>
          </a:xfrm>
          <a:prstGeom prst="rect">
            <a:avLst/>
          </a:prstGeom>
          <a:solidFill>
            <a:srgbClr val="1B223F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rgbClr val="FFFFFF"/>
                </a:solidFill>
              </a:rPr>
              <a:t>  Leden (alv)</a:t>
            </a:r>
          </a:p>
        </p:txBody>
      </p:sp>
      <p:cxnSp>
        <p:nvCxnSpPr>
          <p:cNvPr id="17" name="Rechte verbindingslijn 16"/>
          <p:cNvCxnSpPr>
            <a:stCxn id="18" idx="2"/>
            <a:endCxn id="19" idx="0"/>
          </p:cNvCxnSpPr>
          <p:nvPr/>
        </p:nvCxnSpPr>
        <p:spPr>
          <a:xfrm>
            <a:off x="8077200" y="2487371"/>
            <a:ext cx="0" cy="847752"/>
          </a:xfrm>
          <a:prstGeom prst="line">
            <a:avLst/>
          </a:prstGeom>
          <a:ln w="9525" cmpd="sng">
            <a:solidFill>
              <a:srgbClr val="1B223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6961200" y="1983371"/>
            <a:ext cx="2232000" cy="504000"/>
          </a:xfrm>
          <a:prstGeom prst="rect">
            <a:avLst/>
          </a:prstGeom>
          <a:solidFill>
            <a:srgbClr val="316DAC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rgbClr val="FFFFFF"/>
                </a:solidFill>
              </a:rPr>
              <a:t>  Bestuur</a:t>
            </a: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6961200" y="3335123"/>
            <a:ext cx="2232000" cy="504000"/>
          </a:xfrm>
          <a:prstGeom prst="rect">
            <a:avLst/>
          </a:prstGeom>
          <a:solidFill>
            <a:srgbClr val="1B223F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rgbClr val="FFFFFF"/>
                </a:solidFill>
              </a:rPr>
              <a:t>  Leden (alv)</a:t>
            </a: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6961200" y="2659247"/>
            <a:ext cx="2232000" cy="5040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rgbClr val="FFFFFF"/>
                </a:solidFill>
              </a:rPr>
              <a:t> Directie</a:t>
            </a:r>
          </a:p>
        </p:txBody>
      </p:sp>
    </p:spTree>
    <p:extLst>
      <p:ext uri="{BB962C8B-B14F-4D97-AF65-F5344CB8AC3E}">
        <p14:creationId xmlns:p14="http://schemas.microsoft.com/office/powerpoint/2010/main" val="27348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build="p"/>
      <p:bldP spid="8" grpId="0" build="p"/>
      <p:bldP spid="10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JE BEGINT EEN EIGEN BEDRIJF</a:t>
            </a:r>
            <a:br>
              <a:rPr lang="nl-NL" dirty="0"/>
            </a:br>
            <a:r>
              <a:rPr lang="nl-NL" sz="2100" b="0" dirty="0">
                <a:solidFill>
                  <a:srgbClr val="FFFFFF"/>
                </a:solidFill>
              </a:rPr>
              <a:t>Wordt het een eenmanszaak of een bv?</a:t>
            </a:r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3050661" y="5758596"/>
            <a:ext cx="213439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nl-NL" sz="1400" b="0" dirty="0"/>
              <a:t>Totaal: 1.498.430</a:t>
            </a:r>
          </a:p>
        </p:txBody>
      </p:sp>
      <p:sp>
        <p:nvSpPr>
          <p:cNvPr id="12" name="Tekstvak 6"/>
          <p:cNvSpPr txBox="1">
            <a:spLocks noChangeArrowheads="1"/>
          </p:cNvSpPr>
          <p:nvPr/>
        </p:nvSpPr>
        <p:spPr bwMode="auto">
          <a:xfrm>
            <a:off x="2464483" y="6433738"/>
            <a:ext cx="412652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nl-NL" sz="1000" b="0" dirty="0"/>
              <a:t>Bron: </a:t>
            </a:r>
            <a:r>
              <a:rPr lang="nl-NL" sz="1000" b="0" dirty="0">
                <a:hlinkClick r:id="rId2"/>
              </a:rPr>
              <a:t>CBS</a:t>
            </a:r>
            <a:endParaRPr lang="nl-NL" sz="1000" b="0" dirty="0"/>
          </a:p>
        </p:txBody>
      </p:sp>
      <p:graphicFrame>
        <p:nvGraphicFramePr>
          <p:cNvPr id="2" name="Grafiek 1"/>
          <p:cNvGraphicFramePr/>
          <p:nvPr>
            <p:extLst>
              <p:ext uri="{D42A27DB-BD31-4B8C-83A1-F6EECF244321}">
                <p14:modId xmlns:p14="http://schemas.microsoft.com/office/powerpoint/2010/main" val="801723302"/>
              </p:ext>
            </p:extLst>
          </p:nvPr>
        </p:nvGraphicFramePr>
        <p:xfrm>
          <a:off x="1104114" y="184848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kstvak 3"/>
          <p:cNvSpPr txBox="1"/>
          <p:nvPr/>
        </p:nvSpPr>
        <p:spPr>
          <a:xfrm>
            <a:off x="2645046" y="3957407"/>
            <a:ext cx="147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FFFFFF"/>
                </a:solidFill>
              </a:rPr>
              <a:t>Eenmanszaak</a:t>
            </a:r>
          </a:p>
          <a:p>
            <a:pPr algn="ctr"/>
            <a:r>
              <a:rPr lang="nl-NL" sz="1400" dirty="0">
                <a:solidFill>
                  <a:srgbClr val="FFFFFF"/>
                </a:solidFill>
              </a:rPr>
              <a:t>67%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4369606" y="2822877"/>
            <a:ext cx="933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rgbClr val="FFFFFF"/>
                </a:solidFill>
              </a:rPr>
              <a:t>BV</a:t>
            </a:r>
          </a:p>
          <a:p>
            <a:pPr algn="ctr"/>
            <a:r>
              <a:rPr lang="nl-NL" sz="1400" dirty="0">
                <a:solidFill>
                  <a:srgbClr val="FFFFFF"/>
                </a:solidFill>
              </a:rPr>
              <a:t>22%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972059" y="3851177"/>
            <a:ext cx="933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rgbClr val="FFFFFF"/>
                </a:solidFill>
              </a:rPr>
              <a:t>VOF</a:t>
            </a:r>
          </a:p>
          <a:p>
            <a:pPr algn="ctr"/>
            <a:r>
              <a:rPr lang="nl-NL" sz="1400" dirty="0">
                <a:solidFill>
                  <a:srgbClr val="FFFFFF"/>
                </a:solidFill>
              </a:rPr>
              <a:t>11%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3718989" y="1519874"/>
            <a:ext cx="933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/>
              <a:t>NV</a:t>
            </a:r>
          </a:p>
          <a:p>
            <a:pPr algn="ctr"/>
            <a:r>
              <a:rPr lang="nl-NL" sz="1400" dirty="0"/>
              <a:t>0,1%</a:t>
            </a:r>
          </a:p>
        </p:txBody>
      </p:sp>
      <p:sp>
        <p:nvSpPr>
          <p:cNvPr id="13" name="Tijdelijke aanduiding voor dianummer 2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8FB1DF11-B7BD-D24F-A20C-A80F95D654A4}" type="slidenum">
              <a:rPr lang="nl-NL" smtClean="0"/>
              <a:t>2</a:t>
            </a:fld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6381751" y="1512371"/>
            <a:ext cx="3222625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600" b="1" dirty="0"/>
              <a:t>Situatie</a:t>
            </a:r>
          </a:p>
        </p:txBody>
      </p:sp>
      <p:sp>
        <p:nvSpPr>
          <p:cNvPr id="20" name="Tijdelijke aanduiding voor inhoud 1"/>
          <p:cNvSpPr txBox="1">
            <a:spLocks/>
          </p:cNvSpPr>
          <p:nvPr/>
        </p:nvSpPr>
        <p:spPr>
          <a:xfrm>
            <a:off x="6381751" y="2372520"/>
            <a:ext cx="3540124" cy="3247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Je hebt een goed idee voor een eigen bedrijf</a:t>
            </a:r>
          </a:p>
          <a:p>
            <a:r>
              <a:rPr lang="nl-NL" dirty="0"/>
              <a:t>Je wil zo snel mogelijk een eerste versie van jouw product lanceren</a:t>
            </a:r>
          </a:p>
          <a:p>
            <a:r>
              <a:rPr lang="nl-NL" dirty="0"/>
              <a:t>Je hebt al te maken met uitgaven en wil btw kunnen terugvorderen van de belastingdienst</a:t>
            </a:r>
          </a:p>
          <a:p>
            <a:r>
              <a:rPr lang="nl-NL" dirty="0"/>
              <a:t>Het wordt tijd om een rechtsvorm te kiezen</a:t>
            </a:r>
          </a:p>
        </p:txBody>
      </p:sp>
    </p:spTree>
    <p:extLst>
      <p:ext uri="{BB962C8B-B14F-4D97-AF65-F5344CB8AC3E}">
        <p14:creationId xmlns:p14="http://schemas.microsoft.com/office/powerpoint/2010/main" val="283625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DF11-B7BD-D24F-A20C-A80F95D654A4}" type="slidenum">
              <a:rPr lang="nl-NL" smtClean="0"/>
              <a:t>3</a:t>
            </a:fld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RECHTSPERSOONLIJKHEID</a:t>
            </a:r>
            <a:br>
              <a:rPr lang="nl-NL" dirty="0"/>
            </a:br>
            <a:r>
              <a:rPr lang="nl-NL" sz="2100" b="0" dirty="0">
                <a:solidFill>
                  <a:srgbClr val="FFFFFF"/>
                </a:solidFill>
              </a:rPr>
              <a:t>Natuurlijk persoon versus rechtspersoon</a:t>
            </a:r>
          </a:p>
        </p:txBody>
      </p:sp>
      <p:sp>
        <p:nvSpPr>
          <p:cNvPr id="5" name="Rectangle 16">
            <a:hlinkClick r:id="rId2"/>
          </p:cNvPr>
          <p:cNvSpPr>
            <a:spLocks noChangeArrowheads="1"/>
          </p:cNvSpPr>
          <p:nvPr/>
        </p:nvSpPr>
        <p:spPr bwMode="auto">
          <a:xfrm>
            <a:off x="6317274" y="1847327"/>
            <a:ext cx="3443654" cy="1597549"/>
          </a:xfrm>
          <a:prstGeom prst="rect">
            <a:avLst/>
          </a:prstGeom>
          <a:noFill/>
          <a:ln w="9525" cmpd="sng">
            <a:solidFill>
              <a:srgbClr val="A6A6A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6" name="Rectangle 16">
            <a:hlinkClick r:id="rId2"/>
          </p:cNvPr>
          <p:cNvSpPr>
            <a:spLocks noChangeArrowheads="1"/>
          </p:cNvSpPr>
          <p:nvPr/>
        </p:nvSpPr>
        <p:spPr bwMode="auto">
          <a:xfrm>
            <a:off x="2300654" y="1847327"/>
            <a:ext cx="3443654" cy="1597549"/>
          </a:xfrm>
          <a:prstGeom prst="rect">
            <a:avLst/>
          </a:prstGeom>
          <a:noFill/>
          <a:ln w="9525" cmpd="sng">
            <a:solidFill>
              <a:srgbClr val="A6A6A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1"/>
          <p:cNvSpPr txBox="1">
            <a:spLocks/>
          </p:cNvSpPr>
          <p:nvPr/>
        </p:nvSpPr>
        <p:spPr>
          <a:xfrm>
            <a:off x="2268904" y="3553100"/>
            <a:ext cx="3564000" cy="28032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Je begint klein en simpel, voor     € 50,-  kun je een eenmanszaak inschrijven bij de Kamer van Koophandel (KvK)</a:t>
            </a:r>
          </a:p>
          <a:p>
            <a:r>
              <a:rPr lang="nl-NL" dirty="0"/>
              <a:t>De eenmanszaak is een natuurlijk persoon</a:t>
            </a:r>
          </a:p>
          <a:p>
            <a:pPr lvl="1"/>
            <a:r>
              <a:rPr lang="nl-NL" dirty="0"/>
              <a:t>Jij neemt de beslissingen, jij hebt rechten en plichten</a:t>
            </a:r>
          </a:p>
          <a:p>
            <a:pPr lvl="1"/>
            <a:r>
              <a:rPr lang="nl-NL" dirty="0"/>
              <a:t>Privé vermogen en zakelijk vermogen zijn niet gescheiden</a:t>
            </a:r>
          </a:p>
        </p:txBody>
      </p:sp>
      <p:sp>
        <p:nvSpPr>
          <p:cNvPr id="8" name="Tijdelijke aanduiding voor inhoud 1"/>
          <p:cNvSpPr txBox="1">
            <a:spLocks/>
          </p:cNvSpPr>
          <p:nvPr/>
        </p:nvSpPr>
        <p:spPr>
          <a:xfrm>
            <a:off x="6311900" y="3553101"/>
            <a:ext cx="3564000" cy="23746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Als de onderneming groeit, wil je privé en zakelijk wellicht meer scheiden</a:t>
            </a:r>
          </a:p>
          <a:p>
            <a:r>
              <a:rPr lang="nl-NL" dirty="0"/>
              <a:t>Je richt een bv op</a:t>
            </a:r>
          </a:p>
          <a:p>
            <a:r>
              <a:rPr lang="nl-NL" dirty="0"/>
              <a:t>De bv is een rechtspersoon</a:t>
            </a:r>
          </a:p>
          <a:p>
            <a:pPr lvl="1"/>
            <a:r>
              <a:rPr lang="nl-NL" dirty="0"/>
              <a:t>De bv neemt de beslissingen, de bv heeft rechten en plichten</a:t>
            </a:r>
          </a:p>
          <a:p>
            <a:pPr lvl="1"/>
            <a:r>
              <a:rPr lang="nl-NL" dirty="0"/>
              <a:t>Privé vermogen en zakelijk vermogen zijn gescheiden</a:t>
            </a:r>
          </a:p>
          <a:p>
            <a:pPr lvl="1"/>
            <a:endParaRPr lang="nl-NL" dirty="0"/>
          </a:p>
          <a:p>
            <a:endParaRPr lang="nl-NL" dirty="0"/>
          </a:p>
        </p:txBody>
      </p:sp>
      <p:sp>
        <p:nvSpPr>
          <p:cNvPr id="9" name="Rectangle 16">
            <a:hlinkClick r:id="rId2"/>
          </p:cNvPr>
          <p:cNvSpPr>
            <a:spLocks noChangeArrowheads="1"/>
          </p:cNvSpPr>
          <p:nvPr/>
        </p:nvSpPr>
        <p:spPr bwMode="auto">
          <a:xfrm>
            <a:off x="2300654" y="1424519"/>
            <a:ext cx="3443654" cy="424395"/>
          </a:xfrm>
          <a:prstGeom prst="rect">
            <a:avLst/>
          </a:prstGeom>
          <a:solidFill>
            <a:schemeClr val="tx1"/>
          </a:solidFill>
          <a:ln w="9525">
            <a:solidFill>
              <a:srgbClr val="1B223F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600" dirty="0">
                <a:solidFill>
                  <a:schemeClr val="bg1"/>
                </a:solidFill>
              </a:rPr>
              <a:t>1. Natuurlijk persoon</a:t>
            </a: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6317274" y="1424519"/>
            <a:ext cx="3443654" cy="424395"/>
          </a:xfrm>
          <a:prstGeom prst="rect">
            <a:avLst/>
          </a:prstGeom>
          <a:solidFill>
            <a:schemeClr val="tx1"/>
          </a:solidFill>
          <a:ln w="9525">
            <a:solidFill>
              <a:srgbClr val="1B223F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600" dirty="0">
                <a:solidFill>
                  <a:schemeClr val="bg1"/>
                </a:solidFill>
              </a:rPr>
              <a:t>2. Rechtspersoon</a:t>
            </a:r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1965" y="2096693"/>
            <a:ext cx="1278955" cy="1223998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7699" y="2096693"/>
            <a:ext cx="1152000" cy="1152000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7513638" y="1903122"/>
            <a:ext cx="968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/>
              <a:t>BV</a:t>
            </a:r>
          </a:p>
        </p:txBody>
      </p:sp>
    </p:spTree>
    <p:extLst>
      <p:ext uri="{BB962C8B-B14F-4D97-AF65-F5344CB8AC3E}">
        <p14:creationId xmlns:p14="http://schemas.microsoft.com/office/powerpoint/2010/main" val="326701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DF11-B7BD-D24F-A20C-A80F95D654A4}" type="slidenum">
              <a:rPr lang="nl-NL" smtClean="0"/>
              <a:t>4</a:t>
            </a:fld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EENMANSZAAK EN VOF</a:t>
            </a:r>
            <a:br>
              <a:rPr lang="nl-NL" dirty="0"/>
            </a:br>
            <a:r>
              <a:rPr lang="nl-NL" sz="2100" b="0" dirty="0">
                <a:solidFill>
                  <a:srgbClr val="FFFFFF"/>
                </a:solidFill>
              </a:rPr>
              <a:t>Natuurlijk persoon die beslissingen neemt</a:t>
            </a:r>
            <a:endParaRPr lang="nl-NL" sz="2100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746625" y="1450358"/>
            <a:ext cx="5327998" cy="6937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500" dirty="0"/>
              <a:t>Eenmanszaak: één eigenaar, neemt alle beslissingen</a:t>
            </a:r>
          </a:p>
          <a:p>
            <a:r>
              <a:rPr lang="nl-NL" sz="1500" dirty="0"/>
              <a:t>Vof: meerdere eigenaren (‘firmanten’)</a:t>
            </a:r>
          </a:p>
        </p:txBody>
      </p:sp>
      <p:grpSp>
        <p:nvGrpSpPr>
          <p:cNvPr id="27" name="Groeperen 26"/>
          <p:cNvGrpSpPr/>
          <p:nvPr/>
        </p:nvGrpSpPr>
        <p:grpSpPr>
          <a:xfrm>
            <a:off x="2186288" y="1418608"/>
            <a:ext cx="7771839" cy="0"/>
            <a:chOff x="805162" y="1450358"/>
            <a:chExt cx="7771839" cy="0"/>
          </a:xfrm>
        </p:grpSpPr>
        <p:cxnSp>
          <p:nvCxnSpPr>
            <p:cNvPr id="7" name="Rechte verbindingslijn 6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Ovaal 8"/>
          <p:cNvSpPr>
            <a:spLocks noChangeAspect="1"/>
          </p:cNvSpPr>
          <p:nvPr/>
        </p:nvSpPr>
        <p:spPr>
          <a:xfrm>
            <a:off x="2238132" y="1506195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2696997" y="1451460"/>
            <a:ext cx="258937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Eigendom en leiding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746626" y="2046779"/>
            <a:ext cx="5327998" cy="11066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500" dirty="0"/>
              <a:t>Geen onderscheid tussen privé vermogen en zakelijk vermogen: schuldeisers kunnen ook privébezit opeisen</a:t>
            </a:r>
          </a:p>
          <a:p>
            <a:r>
              <a:rPr lang="nl-NL" sz="1500" dirty="0"/>
              <a:t>Vof: alle firmanten zijn individueel aansprakelijk voor alle schulden van de vof (‘hoofdelijke aansprakelijkheid’)</a:t>
            </a: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746626" y="3120583"/>
            <a:ext cx="5327998" cy="8005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500" dirty="0"/>
              <a:t>Eén oprichtingseis: inschrijving bij de KvK</a:t>
            </a:r>
          </a:p>
          <a:p>
            <a:r>
              <a:rPr lang="nl-NL" sz="1500" dirty="0"/>
              <a:t>Advies bij vof: stel een ‘vennootschapscontract’ op met afspraken over bevoegdheden, inbreng en winstverdeling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2696997" y="2050810"/>
            <a:ext cx="1836000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Aansprakelijkheid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2696997" y="3134934"/>
            <a:ext cx="192262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Oprichting</a:t>
            </a:r>
          </a:p>
        </p:txBody>
      </p:sp>
      <p:sp>
        <p:nvSpPr>
          <p:cNvPr id="15" name="Tijdelijke aanduiding voor inhoud 2"/>
          <p:cNvSpPr txBox="1">
            <a:spLocks/>
          </p:cNvSpPr>
          <p:nvPr/>
        </p:nvSpPr>
        <p:spPr>
          <a:xfrm>
            <a:off x="4746626" y="3972136"/>
            <a:ext cx="5327998" cy="901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500" dirty="0"/>
              <a:t>Inkomstenbelasting (box 1) over de winst</a:t>
            </a:r>
          </a:p>
          <a:p>
            <a:r>
              <a:rPr lang="nl-NL" sz="1500" dirty="0"/>
              <a:t>Flinke belastingvoordelen voor eigenaren (bijvoorbeeld zelfstandigen- en startersaftrek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2696997" y="3980933"/>
            <a:ext cx="192262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Belasting</a:t>
            </a:r>
          </a:p>
        </p:txBody>
      </p:sp>
      <p:sp>
        <p:nvSpPr>
          <p:cNvPr id="17" name="Tijdelijke aanduiding voor inhoud 2"/>
          <p:cNvSpPr txBox="1">
            <a:spLocks/>
          </p:cNvSpPr>
          <p:nvPr/>
        </p:nvSpPr>
        <p:spPr>
          <a:xfrm>
            <a:off x="4746626" y="4856930"/>
            <a:ext cx="5327998" cy="14676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500" dirty="0"/>
              <a:t>Bij een eenmanszaak betekent het overlijden van de eigenaar het einde van de onderneming.</a:t>
            </a:r>
          </a:p>
          <a:p>
            <a:r>
              <a:rPr lang="nl-NL" sz="1500" dirty="0"/>
              <a:t>Een vof stopt als een vennoot stopt of overlijdt. De overblijvende vennoten kunnen de vof alleen voortzetten als dit is vastgelegd in het vennootschapscontract.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2696997" y="4858682"/>
            <a:ext cx="192262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Continuïteit</a:t>
            </a:r>
          </a:p>
        </p:txBody>
      </p:sp>
      <p:sp>
        <p:nvSpPr>
          <p:cNvPr id="43" name="Ovaal 42"/>
          <p:cNvSpPr>
            <a:spLocks noChangeAspect="1"/>
          </p:cNvSpPr>
          <p:nvPr/>
        </p:nvSpPr>
        <p:spPr>
          <a:xfrm>
            <a:off x="2238132" y="2087740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4" name="Ovaal 43"/>
          <p:cNvSpPr>
            <a:spLocks noChangeAspect="1"/>
          </p:cNvSpPr>
          <p:nvPr/>
        </p:nvSpPr>
        <p:spPr>
          <a:xfrm>
            <a:off x="2238132" y="3168038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5" name="Ovaal 44"/>
          <p:cNvSpPr>
            <a:spLocks noChangeAspect="1"/>
          </p:cNvSpPr>
          <p:nvPr/>
        </p:nvSpPr>
        <p:spPr>
          <a:xfrm>
            <a:off x="2238132" y="4017863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6" name="Ovaal 45"/>
          <p:cNvSpPr>
            <a:spLocks noChangeAspect="1"/>
          </p:cNvSpPr>
          <p:nvPr/>
        </p:nvSpPr>
        <p:spPr>
          <a:xfrm>
            <a:off x="2238132" y="4900918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7" name="Tekstvak 6"/>
          <p:cNvSpPr txBox="1">
            <a:spLocks noChangeArrowheads="1"/>
          </p:cNvSpPr>
          <p:nvPr/>
        </p:nvSpPr>
        <p:spPr bwMode="auto">
          <a:xfrm>
            <a:off x="2181911" y="6417863"/>
            <a:ext cx="6755714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nl-NL" sz="1000" b="0" dirty="0"/>
              <a:t>NB. Lees meer op </a:t>
            </a:r>
            <a:r>
              <a:rPr lang="nl-NL" sz="1000" b="0" dirty="0" err="1"/>
              <a:t>ondernemersplein.nl</a:t>
            </a:r>
            <a:r>
              <a:rPr lang="nl-NL" sz="1000" b="0" dirty="0"/>
              <a:t> over de </a:t>
            </a:r>
            <a:r>
              <a:rPr lang="nl-NL" sz="1000" b="0" dirty="0">
                <a:hlinkClick r:id="rId2"/>
              </a:rPr>
              <a:t>eenmanszaak </a:t>
            </a:r>
            <a:r>
              <a:rPr lang="nl-NL" sz="1000" b="0" dirty="0"/>
              <a:t>en de </a:t>
            </a:r>
            <a:r>
              <a:rPr lang="nl-NL" sz="1000" b="0" dirty="0">
                <a:hlinkClick r:id="rId3"/>
              </a:rPr>
              <a:t>vof</a:t>
            </a:r>
            <a:r>
              <a:rPr lang="nl-NL" sz="1000" b="0" dirty="0"/>
              <a:t>.</a:t>
            </a:r>
          </a:p>
        </p:txBody>
      </p:sp>
      <p:grpSp>
        <p:nvGrpSpPr>
          <p:cNvPr id="48" name="Groeperen 47"/>
          <p:cNvGrpSpPr/>
          <p:nvPr/>
        </p:nvGrpSpPr>
        <p:grpSpPr>
          <a:xfrm>
            <a:off x="2186288" y="2046161"/>
            <a:ext cx="7771839" cy="0"/>
            <a:chOff x="805162" y="1450358"/>
            <a:chExt cx="7771839" cy="0"/>
          </a:xfrm>
        </p:grpSpPr>
        <p:cxnSp>
          <p:nvCxnSpPr>
            <p:cNvPr id="49" name="Rechte verbindingslijn 48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eperen 50"/>
          <p:cNvGrpSpPr/>
          <p:nvPr/>
        </p:nvGrpSpPr>
        <p:grpSpPr>
          <a:xfrm>
            <a:off x="2186288" y="3103183"/>
            <a:ext cx="7771839" cy="0"/>
            <a:chOff x="805162" y="1450358"/>
            <a:chExt cx="7771839" cy="0"/>
          </a:xfrm>
        </p:grpSpPr>
        <p:cxnSp>
          <p:nvCxnSpPr>
            <p:cNvPr id="52" name="Rechte verbindingslijn 51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eperen 53"/>
          <p:cNvGrpSpPr/>
          <p:nvPr/>
        </p:nvGrpSpPr>
        <p:grpSpPr>
          <a:xfrm>
            <a:off x="2186288" y="3941594"/>
            <a:ext cx="7771839" cy="0"/>
            <a:chOff x="805162" y="1450358"/>
            <a:chExt cx="7771839" cy="0"/>
          </a:xfrm>
        </p:grpSpPr>
        <p:cxnSp>
          <p:nvCxnSpPr>
            <p:cNvPr id="55" name="Rechte verbindingslijn 54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echte verbindingslijn 55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eperen 56"/>
          <p:cNvGrpSpPr/>
          <p:nvPr/>
        </p:nvGrpSpPr>
        <p:grpSpPr>
          <a:xfrm>
            <a:off x="2186288" y="4809300"/>
            <a:ext cx="7771839" cy="0"/>
            <a:chOff x="805162" y="1450358"/>
            <a:chExt cx="7771839" cy="0"/>
          </a:xfrm>
        </p:grpSpPr>
        <p:cxnSp>
          <p:nvCxnSpPr>
            <p:cNvPr id="58" name="Rechte verbindingslijn 57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chte verbindingslijn 58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eperen 59"/>
          <p:cNvGrpSpPr/>
          <p:nvPr/>
        </p:nvGrpSpPr>
        <p:grpSpPr>
          <a:xfrm>
            <a:off x="2186288" y="6199950"/>
            <a:ext cx="7771839" cy="0"/>
            <a:chOff x="805162" y="1450358"/>
            <a:chExt cx="7771839" cy="0"/>
          </a:xfrm>
        </p:grpSpPr>
        <p:cxnSp>
          <p:nvCxnSpPr>
            <p:cNvPr id="61" name="Rechte verbindingslijn 60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Rechte verbindingslijn 61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852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 build="p"/>
      <p:bldP spid="12" grpId="0" build="p"/>
      <p:bldP spid="15" grpId="0" build="p"/>
      <p:bldP spid="17" grpId="0" build="p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DF11-B7BD-D24F-A20C-A80F95D654A4}" type="slidenum">
              <a:rPr lang="nl-NL" smtClean="0"/>
              <a:t>5</a:t>
            </a:fld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BV</a:t>
            </a:r>
            <a:br>
              <a:rPr lang="nl-NL" dirty="0"/>
            </a:br>
            <a:r>
              <a:rPr lang="nl-NL" sz="2100" b="0" dirty="0">
                <a:solidFill>
                  <a:srgbClr val="FFFFFF"/>
                </a:solidFill>
              </a:rPr>
              <a:t>Rechtspersoon die beslissingen neemt</a:t>
            </a:r>
            <a:endParaRPr lang="nl-NL" sz="2100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746625" y="1450358"/>
            <a:ext cx="5399998" cy="6937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i="1" dirty="0"/>
              <a:t>Eigendom</a:t>
            </a:r>
            <a:r>
              <a:rPr lang="nl-NL" sz="1500" dirty="0"/>
              <a:t>: </a:t>
            </a:r>
            <a:r>
              <a:rPr lang="nl-NL" sz="1500" dirty="0">
                <a:solidFill>
                  <a:srgbClr val="CD4B89"/>
                </a:solidFill>
              </a:rPr>
              <a:t>aandelen op naam</a:t>
            </a:r>
            <a:r>
              <a:rPr lang="nl-NL" sz="1500" dirty="0"/>
              <a:t> in handen van een besloten groep eigenaren; aandelen zijn niet vrij overdraagbaar</a:t>
            </a:r>
            <a:r>
              <a:rPr lang="nl-NL" sz="1500" baseline="30000" dirty="0"/>
              <a:t>1</a:t>
            </a:r>
          </a:p>
          <a:p>
            <a:pPr marL="269875" indent="-269875"/>
            <a:r>
              <a:rPr lang="nl-NL" sz="1500" i="1" dirty="0"/>
              <a:t>Leiding</a:t>
            </a:r>
            <a:r>
              <a:rPr lang="nl-NL" sz="1500" dirty="0"/>
              <a:t>: vaak geen scheiding tussen eigendom en dagelijkse leiding (directeur-grootaandeelhouder (DGA))</a:t>
            </a:r>
          </a:p>
          <a:p>
            <a:pPr marL="269875" indent="-269875"/>
            <a:endParaRPr lang="nl-NL" sz="1500" dirty="0"/>
          </a:p>
        </p:txBody>
      </p:sp>
      <p:grpSp>
        <p:nvGrpSpPr>
          <p:cNvPr id="27" name="Groeperen 26"/>
          <p:cNvGrpSpPr/>
          <p:nvPr/>
        </p:nvGrpSpPr>
        <p:grpSpPr>
          <a:xfrm>
            <a:off x="2186288" y="1418608"/>
            <a:ext cx="7771839" cy="0"/>
            <a:chOff x="805162" y="1450358"/>
            <a:chExt cx="7771839" cy="0"/>
          </a:xfrm>
        </p:grpSpPr>
        <p:cxnSp>
          <p:nvCxnSpPr>
            <p:cNvPr id="7" name="Rechte verbindingslijn 6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Ovaal 8"/>
          <p:cNvSpPr>
            <a:spLocks noChangeAspect="1"/>
          </p:cNvSpPr>
          <p:nvPr/>
        </p:nvSpPr>
        <p:spPr>
          <a:xfrm>
            <a:off x="2238132" y="1506195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2696997" y="1451460"/>
            <a:ext cx="258937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Eigendom en leiding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746626" y="2523029"/>
            <a:ext cx="5327998" cy="11066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dirty="0">
                <a:solidFill>
                  <a:schemeClr val="tx2"/>
                </a:solidFill>
              </a:rPr>
              <a:t>Een bv is een rechtspersoon: </a:t>
            </a:r>
            <a:r>
              <a:rPr lang="nl-NL" sz="1500" dirty="0">
                <a:solidFill>
                  <a:schemeClr val="tx1"/>
                </a:solidFill>
              </a:rPr>
              <a:t>scheiding tussen </a:t>
            </a:r>
            <a:r>
              <a:rPr lang="nl-NL" sz="1500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privé vermogen en zakelijk vermogen; eigenaren zijn niet privé aansprakelijk (behalve bij wanbeleid)</a:t>
            </a: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746626" y="3358708"/>
            <a:ext cx="5327998" cy="8005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dirty="0"/>
              <a:t>Drie eisen: 1. Insc</a:t>
            </a:r>
            <a:r>
              <a:rPr lang="nl-NL" sz="1500" dirty="0">
                <a:latin typeface="Arial" charset="0"/>
                <a:ea typeface="ＭＳ Ｐゴシック" charset="0"/>
              </a:rPr>
              <a:t>hrijving bij de KvK, </a:t>
            </a:r>
            <a:r>
              <a:rPr lang="nl-NL" sz="1500" dirty="0">
                <a:solidFill>
                  <a:srgbClr val="CD4B89"/>
                </a:solidFill>
                <a:latin typeface="Arial" charset="0"/>
                <a:ea typeface="ＭＳ Ｐゴシック" charset="0"/>
              </a:rPr>
              <a:t>2. Oprichtingsakte bij de notaris</a:t>
            </a:r>
            <a:r>
              <a:rPr lang="nl-NL" sz="1500" dirty="0">
                <a:solidFill>
                  <a:srgbClr val="1B223F"/>
                </a:solidFill>
                <a:latin typeface="Arial" charset="0"/>
                <a:ea typeface="ＭＳ Ｐゴシック" charset="0"/>
              </a:rPr>
              <a:t>, </a:t>
            </a:r>
            <a:r>
              <a:rPr lang="nl-NL" sz="15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3. Minimumkapitaal: € 0,01</a:t>
            </a:r>
          </a:p>
          <a:p>
            <a:pPr marL="269875" indent="-269875"/>
            <a:r>
              <a:rPr lang="nl-NL" sz="1500" dirty="0"/>
              <a:t>Verplicht jaarrekening opstellen en inleveren bij de KvK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2696997" y="2527060"/>
            <a:ext cx="1836000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Aansprakelijkheid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2696997" y="3373059"/>
            <a:ext cx="192262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Oprichting</a:t>
            </a:r>
          </a:p>
        </p:txBody>
      </p:sp>
      <p:sp>
        <p:nvSpPr>
          <p:cNvPr id="15" name="Tijdelijke aanduiding voor inhoud 2"/>
          <p:cNvSpPr txBox="1">
            <a:spLocks/>
          </p:cNvSpPr>
          <p:nvPr/>
        </p:nvSpPr>
        <p:spPr>
          <a:xfrm>
            <a:off x="4746626" y="4210261"/>
            <a:ext cx="5327998" cy="901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dirty="0"/>
              <a:t>Inkomstenbelasting over het salaris van de DGA</a:t>
            </a:r>
          </a:p>
          <a:p>
            <a:pPr marL="269875" indent="-269875"/>
            <a:r>
              <a:rPr lang="nl-NL" sz="1500" dirty="0">
                <a:solidFill>
                  <a:srgbClr val="CD4B89"/>
                </a:solidFill>
              </a:rPr>
              <a:t>Vennootschapsbelasting over de winst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2696997" y="4219058"/>
            <a:ext cx="192262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Belasting</a:t>
            </a:r>
          </a:p>
        </p:txBody>
      </p:sp>
      <p:sp>
        <p:nvSpPr>
          <p:cNvPr id="17" name="Tijdelijke aanduiding voor inhoud 2"/>
          <p:cNvSpPr txBox="1">
            <a:spLocks/>
          </p:cNvSpPr>
          <p:nvPr/>
        </p:nvSpPr>
        <p:spPr>
          <a:xfrm>
            <a:off x="4746626" y="4856930"/>
            <a:ext cx="5327998" cy="14676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nl-NL" sz="1500" dirty="0"/>
              <a:t>Bij het overlijden van (één van) de aandeelhouder(s) gaan de aandelen volgens de wet </a:t>
            </a:r>
            <a:r>
              <a:rPr lang="nl-NL" sz="1500" dirty="0">
                <a:solidFill>
                  <a:schemeClr val="tx2"/>
                </a:solidFill>
              </a:rPr>
              <a:t>naar de erfgenamen</a:t>
            </a:r>
            <a:r>
              <a:rPr lang="nl-NL" sz="1500" dirty="0"/>
              <a:t>.</a:t>
            </a:r>
          </a:p>
          <a:p>
            <a:r>
              <a:rPr lang="nl-NL" sz="1500" dirty="0"/>
              <a:t>In een aandeelhoudersovereenkomst kunnen de aandeelhouders vastleggen dat de aandelen eerst worden aangeboden aan de andere aandeelhouders. 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2696997" y="4858682"/>
            <a:ext cx="192262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Continuïteit</a:t>
            </a:r>
          </a:p>
        </p:txBody>
      </p:sp>
      <p:sp>
        <p:nvSpPr>
          <p:cNvPr id="43" name="Ovaal 42"/>
          <p:cNvSpPr>
            <a:spLocks noChangeAspect="1"/>
          </p:cNvSpPr>
          <p:nvPr/>
        </p:nvSpPr>
        <p:spPr>
          <a:xfrm>
            <a:off x="2238132" y="2563990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4" name="Ovaal 43"/>
          <p:cNvSpPr>
            <a:spLocks noChangeAspect="1"/>
          </p:cNvSpPr>
          <p:nvPr/>
        </p:nvSpPr>
        <p:spPr>
          <a:xfrm>
            <a:off x="2238132" y="3406163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5" name="Ovaal 44"/>
          <p:cNvSpPr>
            <a:spLocks noChangeAspect="1"/>
          </p:cNvSpPr>
          <p:nvPr/>
        </p:nvSpPr>
        <p:spPr>
          <a:xfrm>
            <a:off x="2238132" y="4255988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6" name="Ovaal 45"/>
          <p:cNvSpPr>
            <a:spLocks noChangeAspect="1"/>
          </p:cNvSpPr>
          <p:nvPr/>
        </p:nvSpPr>
        <p:spPr>
          <a:xfrm>
            <a:off x="2238132" y="4900918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7" name="Tekstvak 6"/>
          <p:cNvSpPr txBox="1">
            <a:spLocks noChangeArrowheads="1"/>
          </p:cNvSpPr>
          <p:nvPr/>
        </p:nvSpPr>
        <p:spPr bwMode="auto">
          <a:xfrm>
            <a:off x="2181911" y="6243238"/>
            <a:ext cx="6755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nl-NL" sz="1000" b="0" dirty="0"/>
              <a:t>NB. Lees meer op </a:t>
            </a:r>
            <a:r>
              <a:rPr lang="nl-NL" sz="1000" b="0" dirty="0" err="1"/>
              <a:t>ondernemersplein.nl</a:t>
            </a:r>
            <a:r>
              <a:rPr lang="nl-NL" sz="1000" b="0" dirty="0"/>
              <a:t> over de </a:t>
            </a:r>
            <a:r>
              <a:rPr lang="nl-NL" sz="1000" b="0" dirty="0">
                <a:hlinkClick r:id="rId2"/>
              </a:rPr>
              <a:t>bv</a:t>
            </a:r>
            <a:r>
              <a:rPr lang="nl-NL" sz="1000" b="0" dirty="0"/>
              <a:t>.</a:t>
            </a:r>
          </a:p>
          <a:p>
            <a:r>
              <a:rPr lang="nl-NL" sz="1000" b="0" baseline="30000" dirty="0"/>
              <a:t>1</a:t>
            </a:r>
            <a:r>
              <a:rPr lang="nl-NL" sz="1000" b="0" dirty="0"/>
              <a:t>Tenzij de statuten anders vermelden</a:t>
            </a:r>
          </a:p>
        </p:txBody>
      </p:sp>
      <p:grpSp>
        <p:nvGrpSpPr>
          <p:cNvPr id="48" name="Groeperen 47"/>
          <p:cNvGrpSpPr/>
          <p:nvPr/>
        </p:nvGrpSpPr>
        <p:grpSpPr>
          <a:xfrm>
            <a:off x="2186288" y="2522411"/>
            <a:ext cx="7771839" cy="0"/>
            <a:chOff x="805162" y="1450358"/>
            <a:chExt cx="7771839" cy="0"/>
          </a:xfrm>
        </p:grpSpPr>
        <p:cxnSp>
          <p:nvCxnSpPr>
            <p:cNvPr id="49" name="Rechte verbindingslijn 48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eperen 50"/>
          <p:cNvGrpSpPr/>
          <p:nvPr/>
        </p:nvGrpSpPr>
        <p:grpSpPr>
          <a:xfrm>
            <a:off x="2186288" y="3341308"/>
            <a:ext cx="7771839" cy="0"/>
            <a:chOff x="805162" y="1450358"/>
            <a:chExt cx="7771839" cy="0"/>
          </a:xfrm>
        </p:grpSpPr>
        <p:cxnSp>
          <p:nvCxnSpPr>
            <p:cNvPr id="52" name="Rechte verbindingslijn 51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eperen 53"/>
          <p:cNvGrpSpPr/>
          <p:nvPr/>
        </p:nvGrpSpPr>
        <p:grpSpPr>
          <a:xfrm>
            <a:off x="2186288" y="4179719"/>
            <a:ext cx="7771839" cy="0"/>
            <a:chOff x="805162" y="1450358"/>
            <a:chExt cx="7771839" cy="0"/>
          </a:xfrm>
        </p:grpSpPr>
        <p:cxnSp>
          <p:nvCxnSpPr>
            <p:cNvPr id="55" name="Rechte verbindingslijn 54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echte verbindingslijn 55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eperen 56"/>
          <p:cNvGrpSpPr/>
          <p:nvPr/>
        </p:nvGrpSpPr>
        <p:grpSpPr>
          <a:xfrm>
            <a:off x="2186288" y="4809300"/>
            <a:ext cx="7771839" cy="0"/>
            <a:chOff x="805162" y="1450358"/>
            <a:chExt cx="7771839" cy="0"/>
          </a:xfrm>
        </p:grpSpPr>
        <p:cxnSp>
          <p:nvCxnSpPr>
            <p:cNvPr id="58" name="Rechte verbindingslijn 57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chte verbindingslijn 58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eperen 59"/>
          <p:cNvGrpSpPr/>
          <p:nvPr/>
        </p:nvGrpSpPr>
        <p:grpSpPr>
          <a:xfrm>
            <a:off x="2186288" y="6199950"/>
            <a:ext cx="7771839" cy="0"/>
            <a:chOff x="805162" y="1450358"/>
            <a:chExt cx="7771839" cy="0"/>
          </a:xfrm>
        </p:grpSpPr>
        <p:cxnSp>
          <p:nvCxnSpPr>
            <p:cNvPr id="61" name="Rechte verbindingslijn 60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Rechte verbindingslijn 61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16">
            <a:hlinkClick r:id="rId3"/>
          </p:cNvPr>
          <p:cNvSpPr>
            <a:spLocks noChangeArrowheads="1"/>
          </p:cNvSpPr>
          <p:nvPr/>
        </p:nvSpPr>
        <p:spPr bwMode="auto">
          <a:xfrm>
            <a:off x="5314818" y="6322891"/>
            <a:ext cx="3088216" cy="287999"/>
          </a:xfrm>
          <a:prstGeom prst="rect">
            <a:avLst/>
          </a:prstGeom>
          <a:noFill/>
          <a:ln w="9525" cmpd="sng">
            <a:solidFill>
              <a:srgbClr val="A6A6A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39" name="Rectangle 16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87843" y="6380039"/>
            <a:ext cx="179652" cy="180000"/>
          </a:xfrm>
          <a:prstGeom prst="rect">
            <a:avLst/>
          </a:prstGeom>
          <a:solidFill>
            <a:schemeClr val="tx2"/>
          </a:solidFill>
          <a:ln w="9525" cmpd="sng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5567495" y="6324601"/>
            <a:ext cx="3073664" cy="3306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000" dirty="0"/>
              <a:t>Belangrijke verschillen met eenmanszaak / vof</a:t>
            </a:r>
          </a:p>
        </p:txBody>
      </p:sp>
    </p:spTree>
    <p:extLst>
      <p:ext uri="{BB962C8B-B14F-4D97-AF65-F5344CB8AC3E}">
        <p14:creationId xmlns:p14="http://schemas.microsoft.com/office/powerpoint/2010/main" val="14338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 build="p"/>
      <p:bldP spid="12" grpId="0" build="p"/>
      <p:bldP spid="15" grpId="0" build="p"/>
      <p:bldP spid="17" grpId="0" build="p"/>
      <p:bldP spid="47" grpId="0"/>
      <p:bldP spid="38" grpId="0" animBg="1"/>
      <p:bldP spid="39" grpId="0" animBg="1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2018238" y="2586595"/>
            <a:ext cx="6511272" cy="628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NL" sz="3200" b="1" dirty="0">
                <a:solidFill>
                  <a:schemeClr val="bg1"/>
                </a:solidFill>
                <a:latin typeface="Arial"/>
                <a:cs typeface="Arial"/>
              </a:rPr>
              <a:t>Van bv naar nv</a:t>
            </a:r>
            <a:endParaRPr lang="nl-NL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4588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DF11-B7BD-D24F-A20C-A80F95D654A4}" type="slidenum">
              <a:rPr lang="nl-NL" smtClean="0"/>
              <a:t>7</a:t>
            </a:fld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NV</a:t>
            </a:r>
            <a:br>
              <a:rPr lang="nl-NL" dirty="0"/>
            </a:br>
            <a:r>
              <a:rPr lang="nl-NL" sz="2100" b="0" dirty="0">
                <a:solidFill>
                  <a:srgbClr val="FFFFFF"/>
                </a:solidFill>
              </a:rPr>
              <a:t>Rechtspersoon die beslissingen neemt</a:t>
            </a:r>
            <a:endParaRPr lang="nl-NL" sz="2100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746626" y="1464911"/>
            <a:ext cx="5399998" cy="1867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i="1" dirty="0"/>
              <a:t>Eigendom</a:t>
            </a:r>
            <a:r>
              <a:rPr lang="nl-NL" sz="1500" dirty="0"/>
              <a:t>: </a:t>
            </a:r>
            <a:r>
              <a:rPr lang="nl-NL" sz="1500" dirty="0">
                <a:solidFill>
                  <a:srgbClr val="CD4B89"/>
                </a:solidFill>
              </a:rPr>
              <a:t>aandelen</a:t>
            </a:r>
            <a:r>
              <a:rPr lang="nl-NL" sz="1500" dirty="0">
                <a:solidFill>
                  <a:schemeClr val="tx2"/>
                </a:solidFill>
              </a:rPr>
              <a:t> zijn vrij verhandelbaar en (vaak) in handen van een grote groep</a:t>
            </a:r>
          </a:p>
          <a:p>
            <a:pPr marL="269875" indent="-269875"/>
            <a:r>
              <a:rPr lang="nl-NL" sz="1500" i="1" dirty="0"/>
              <a:t>Leiding</a:t>
            </a:r>
            <a:r>
              <a:rPr lang="nl-NL" sz="1500" dirty="0"/>
              <a:t>: </a:t>
            </a:r>
            <a:r>
              <a:rPr lang="nl-NL" sz="1500" dirty="0">
                <a:solidFill>
                  <a:srgbClr val="1B223F"/>
                </a:solidFill>
                <a:latin typeface="Arial" charset="0"/>
                <a:ea typeface="ＭＳ Ｐゴシック" charset="0"/>
              </a:rPr>
              <a:t>volledige scheiding van leiding en eigendom mogelijk</a:t>
            </a:r>
          </a:p>
          <a:p>
            <a:pPr lvl="1"/>
            <a:r>
              <a:rPr lang="nl-NL" sz="1500" dirty="0"/>
              <a:t>Aandeelhouders verenigd in </a:t>
            </a:r>
            <a:r>
              <a:rPr lang="nl-NL" sz="1500" dirty="0" err="1"/>
              <a:t>AvA</a:t>
            </a:r>
            <a:r>
              <a:rPr lang="nl-NL" sz="1500" dirty="0"/>
              <a:t>: zeggenschap </a:t>
            </a:r>
          </a:p>
          <a:p>
            <a:pPr lvl="1"/>
            <a:r>
              <a:rPr lang="nl-NL" sz="1500" dirty="0"/>
              <a:t>Raad van Bestuur: dagelijkse leiding</a:t>
            </a:r>
          </a:p>
          <a:p>
            <a:pPr lvl="1"/>
            <a:r>
              <a:rPr lang="nl-NL" sz="1500" dirty="0"/>
              <a:t>Raad van Commissarissen</a:t>
            </a:r>
            <a:r>
              <a:rPr lang="nl-NL" sz="1500" dirty="0">
                <a:latin typeface="Arial" charset="0"/>
                <a:ea typeface="ＭＳ Ｐゴシック" charset="0"/>
              </a:rPr>
              <a:t>: controleert de directie</a:t>
            </a:r>
            <a:endParaRPr lang="nl-NL" sz="1500" dirty="0"/>
          </a:p>
        </p:txBody>
      </p:sp>
      <p:grpSp>
        <p:nvGrpSpPr>
          <p:cNvPr id="27" name="Groeperen 26"/>
          <p:cNvGrpSpPr/>
          <p:nvPr/>
        </p:nvGrpSpPr>
        <p:grpSpPr>
          <a:xfrm>
            <a:off x="2186288" y="1418608"/>
            <a:ext cx="7771839" cy="0"/>
            <a:chOff x="805162" y="1450358"/>
            <a:chExt cx="7771839" cy="0"/>
          </a:xfrm>
        </p:grpSpPr>
        <p:cxnSp>
          <p:nvCxnSpPr>
            <p:cNvPr id="7" name="Rechte verbindingslijn 6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Ovaal 8"/>
          <p:cNvSpPr>
            <a:spLocks noChangeAspect="1"/>
          </p:cNvSpPr>
          <p:nvPr/>
        </p:nvSpPr>
        <p:spPr>
          <a:xfrm>
            <a:off x="2238132" y="1506195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2696997" y="1451460"/>
            <a:ext cx="258937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Eigendom en leiding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746626" y="3332654"/>
            <a:ext cx="5327998" cy="11066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dirty="0"/>
              <a:t>Een nv is een rechtspersoon: scheiding tussen privé vermogen en zakelijk vermogen; een bestuurder is niet hoofdelijk aansprakelijk voor wat hij doet namens </a:t>
            </a:r>
            <a:r>
              <a:rPr lang="nl-NL" sz="1500" dirty="0">
                <a:latin typeface="Arial" charset="0"/>
                <a:ea typeface="ＭＳ Ｐゴシック" charset="0"/>
              </a:rPr>
              <a:t>de nv</a:t>
            </a:r>
          </a:p>
          <a:p>
            <a:pPr marL="269875" indent="-269875"/>
            <a:r>
              <a:rPr lang="nl-NL" sz="1500" dirty="0">
                <a:latin typeface="Arial" charset="0"/>
                <a:ea typeface="ＭＳ Ｐゴシック" charset="0"/>
              </a:rPr>
              <a:t>Voor een aandeelhouder is de aansprakelijkheid beperkt tot de waarde van een aandeel</a:t>
            </a:r>
          </a:p>
          <a:p>
            <a:pPr marL="269875" indent="-269875"/>
            <a:endParaRPr lang="nl-NL" sz="1500" dirty="0">
              <a:latin typeface="Arial" charset="0"/>
              <a:ea typeface="ＭＳ Ｐゴシック" charset="0"/>
            </a:endParaRP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746626" y="4644583"/>
            <a:ext cx="5327998" cy="8005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dirty="0"/>
              <a:t>Drie eisen: 1. Insc</a:t>
            </a:r>
            <a:r>
              <a:rPr lang="nl-NL" sz="1500" dirty="0">
                <a:latin typeface="Arial" charset="0"/>
                <a:ea typeface="ＭＳ Ｐゴシック" charset="0"/>
              </a:rPr>
              <a:t>hrijving bij de KvK, </a:t>
            </a:r>
            <a:r>
              <a:rPr lang="nl-NL" sz="1500" dirty="0">
                <a:solidFill>
                  <a:srgbClr val="1B223F"/>
                </a:solidFill>
                <a:latin typeface="Arial" charset="0"/>
                <a:ea typeface="ＭＳ Ｐゴシック" charset="0"/>
              </a:rPr>
              <a:t>2. Oprichtingsakte bij de notaris, </a:t>
            </a:r>
            <a:r>
              <a:rPr lang="nl-NL" sz="1500" dirty="0">
                <a:solidFill>
                  <a:schemeClr val="tx2"/>
                </a:solidFill>
                <a:latin typeface="Arial" charset="0"/>
                <a:ea typeface="ＭＳ Ｐゴシック" charset="0"/>
              </a:rPr>
              <a:t>3. Minimumkapitaal: € 45.000</a:t>
            </a:r>
          </a:p>
          <a:p>
            <a:pPr marL="269875" indent="-269875"/>
            <a:r>
              <a:rPr lang="nl-NL" sz="1500" dirty="0"/>
              <a:t>Verplicht jaarrekening opstellen en inleveren bij de KvK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2696997" y="3336685"/>
            <a:ext cx="1836000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Aansprakelijkheid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2696997" y="4658934"/>
            <a:ext cx="192262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Oprichting</a:t>
            </a:r>
          </a:p>
        </p:txBody>
      </p:sp>
      <p:sp>
        <p:nvSpPr>
          <p:cNvPr id="15" name="Tijdelijke aanduiding voor inhoud 2"/>
          <p:cNvSpPr txBox="1">
            <a:spLocks/>
          </p:cNvSpPr>
          <p:nvPr/>
        </p:nvSpPr>
        <p:spPr>
          <a:xfrm>
            <a:off x="4746626" y="5496137"/>
            <a:ext cx="5327998" cy="599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/>
            <a:r>
              <a:rPr lang="nl-NL" sz="1500" dirty="0">
                <a:solidFill>
                  <a:schemeClr val="tx1"/>
                </a:solidFill>
              </a:rPr>
              <a:t>Vennootschapsbelasting over de winst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2696997" y="5504933"/>
            <a:ext cx="1922628" cy="3969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500" b="1" dirty="0"/>
              <a:t>Belasting</a:t>
            </a:r>
          </a:p>
        </p:txBody>
      </p:sp>
      <p:sp>
        <p:nvSpPr>
          <p:cNvPr id="43" name="Ovaal 42"/>
          <p:cNvSpPr>
            <a:spLocks noChangeAspect="1"/>
          </p:cNvSpPr>
          <p:nvPr/>
        </p:nvSpPr>
        <p:spPr>
          <a:xfrm>
            <a:off x="2238132" y="3373615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4" name="Ovaal 43"/>
          <p:cNvSpPr>
            <a:spLocks noChangeAspect="1"/>
          </p:cNvSpPr>
          <p:nvPr/>
        </p:nvSpPr>
        <p:spPr>
          <a:xfrm>
            <a:off x="2238132" y="4692038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5" name="Ovaal 44"/>
          <p:cNvSpPr>
            <a:spLocks noChangeAspect="1"/>
          </p:cNvSpPr>
          <p:nvPr/>
        </p:nvSpPr>
        <p:spPr>
          <a:xfrm>
            <a:off x="2238132" y="5541863"/>
            <a:ext cx="375368" cy="360000"/>
          </a:xfrm>
          <a:prstGeom prst="ellipse">
            <a:avLst/>
          </a:prstGeom>
          <a:solidFill>
            <a:srgbClr val="1B2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7" name="Tekstvak 6"/>
          <p:cNvSpPr txBox="1">
            <a:spLocks noChangeArrowheads="1"/>
          </p:cNvSpPr>
          <p:nvPr/>
        </p:nvSpPr>
        <p:spPr bwMode="auto">
          <a:xfrm>
            <a:off x="2181911" y="6243239"/>
            <a:ext cx="67557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nl-NL" sz="1000" b="0" dirty="0"/>
              <a:t>NB. Lees meer op </a:t>
            </a:r>
            <a:r>
              <a:rPr lang="nl-NL" sz="1000" b="0" dirty="0" err="1"/>
              <a:t>ondernemersplein.nl</a:t>
            </a:r>
            <a:r>
              <a:rPr lang="nl-NL" sz="1000" b="0" dirty="0"/>
              <a:t> over de </a:t>
            </a:r>
            <a:r>
              <a:rPr lang="nl-NL" sz="1000" b="0" dirty="0">
                <a:hlinkClick r:id="rId2"/>
              </a:rPr>
              <a:t>nv</a:t>
            </a:r>
            <a:r>
              <a:rPr lang="nl-NL" sz="1000" b="0" dirty="0"/>
              <a:t>.</a:t>
            </a:r>
          </a:p>
        </p:txBody>
      </p:sp>
      <p:grpSp>
        <p:nvGrpSpPr>
          <p:cNvPr id="48" name="Groeperen 47"/>
          <p:cNvGrpSpPr/>
          <p:nvPr/>
        </p:nvGrpSpPr>
        <p:grpSpPr>
          <a:xfrm>
            <a:off x="2186288" y="3332036"/>
            <a:ext cx="7771839" cy="0"/>
            <a:chOff x="805162" y="1450358"/>
            <a:chExt cx="7771839" cy="0"/>
          </a:xfrm>
        </p:grpSpPr>
        <p:cxnSp>
          <p:nvCxnSpPr>
            <p:cNvPr id="49" name="Rechte verbindingslijn 48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eperen 50"/>
          <p:cNvGrpSpPr/>
          <p:nvPr/>
        </p:nvGrpSpPr>
        <p:grpSpPr>
          <a:xfrm>
            <a:off x="2186288" y="4627183"/>
            <a:ext cx="7771839" cy="0"/>
            <a:chOff x="805162" y="1450358"/>
            <a:chExt cx="7771839" cy="0"/>
          </a:xfrm>
        </p:grpSpPr>
        <p:cxnSp>
          <p:nvCxnSpPr>
            <p:cNvPr id="52" name="Rechte verbindingslijn 51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eperen 53"/>
          <p:cNvGrpSpPr/>
          <p:nvPr/>
        </p:nvGrpSpPr>
        <p:grpSpPr>
          <a:xfrm>
            <a:off x="2186288" y="5465594"/>
            <a:ext cx="7771839" cy="0"/>
            <a:chOff x="805162" y="1450358"/>
            <a:chExt cx="7771839" cy="0"/>
          </a:xfrm>
        </p:grpSpPr>
        <p:cxnSp>
          <p:nvCxnSpPr>
            <p:cNvPr id="55" name="Rechte verbindingslijn 54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echte verbindingslijn 55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eperen 56"/>
          <p:cNvGrpSpPr/>
          <p:nvPr/>
        </p:nvGrpSpPr>
        <p:grpSpPr>
          <a:xfrm>
            <a:off x="2186288" y="6095175"/>
            <a:ext cx="7771839" cy="0"/>
            <a:chOff x="805162" y="1450358"/>
            <a:chExt cx="7771839" cy="0"/>
          </a:xfrm>
        </p:grpSpPr>
        <p:cxnSp>
          <p:nvCxnSpPr>
            <p:cNvPr id="58" name="Rechte verbindingslijn 57"/>
            <p:cNvCxnSpPr/>
            <p:nvPr/>
          </p:nvCxnSpPr>
          <p:spPr>
            <a:xfrm>
              <a:off x="805162" y="1450358"/>
              <a:ext cx="2557213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chte verbindingslijn 58"/>
            <p:cNvCxnSpPr/>
            <p:nvPr/>
          </p:nvCxnSpPr>
          <p:spPr>
            <a:xfrm>
              <a:off x="3429002" y="1450358"/>
              <a:ext cx="5147999" cy="0"/>
            </a:xfrm>
            <a:prstGeom prst="line">
              <a:avLst/>
            </a:prstGeom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16">
            <a:hlinkClick r:id="rId3"/>
          </p:cNvPr>
          <p:cNvSpPr>
            <a:spLocks noChangeArrowheads="1"/>
          </p:cNvSpPr>
          <p:nvPr/>
        </p:nvSpPr>
        <p:spPr bwMode="auto">
          <a:xfrm>
            <a:off x="6191250" y="6230081"/>
            <a:ext cx="2123996" cy="287999"/>
          </a:xfrm>
          <a:prstGeom prst="rect">
            <a:avLst/>
          </a:prstGeom>
          <a:noFill/>
          <a:ln w="9525" cmpd="sng">
            <a:solidFill>
              <a:srgbClr val="A6A6A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42" name="Rectangle 16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6264273" y="6287229"/>
            <a:ext cx="179652" cy="180000"/>
          </a:xfrm>
          <a:prstGeom prst="rect">
            <a:avLst/>
          </a:prstGeom>
          <a:solidFill>
            <a:schemeClr val="tx2"/>
          </a:solidFill>
          <a:ln w="9525" cmpd="sng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6443926" y="6247666"/>
            <a:ext cx="1957683" cy="3306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nl-NL" sz="1000" dirty="0"/>
              <a:t>Belangrijke verschillen met bv</a:t>
            </a:r>
          </a:p>
        </p:txBody>
      </p:sp>
    </p:spTree>
    <p:extLst>
      <p:ext uri="{BB962C8B-B14F-4D97-AF65-F5344CB8AC3E}">
        <p14:creationId xmlns:p14="http://schemas.microsoft.com/office/powerpoint/2010/main" val="32284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 build="p"/>
      <p:bldP spid="12" grpId="0" build="p"/>
      <p:bldP spid="15" grpId="0" build="p"/>
      <p:bldP spid="47" grpId="0"/>
      <p:bldP spid="41" grpId="0" animBg="1"/>
      <p:bldP spid="42" grpId="0" animBg="1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DF11-B7BD-D24F-A20C-A80F95D654A4}" type="slidenum">
              <a:rPr lang="nl-NL" smtClean="0"/>
              <a:t>8</a:t>
            </a:fld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DRIE BELANGRIJKE ORGANEN IN EEN NV</a:t>
            </a:r>
            <a:br>
              <a:rPr lang="nl-NL" dirty="0"/>
            </a:br>
            <a:r>
              <a:rPr lang="nl-NL" sz="2100" b="0" dirty="0">
                <a:solidFill>
                  <a:schemeClr val="bg1"/>
                </a:solidFill>
              </a:rPr>
              <a:t>Raad van Commissarissen houdt toezicht</a:t>
            </a:r>
            <a:endParaRPr lang="nl-NL" sz="2100" b="0" dirty="0">
              <a:solidFill>
                <a:srgbClr val="FFFFFF"/>
              </a:solidFill>
            </a:endParaRPr>
          </a:p>
        </p:txBody>
      </p:sp>
      <p:sp>
        <p:nvSpPr>
          <p:cNvPr id="5" name="Rectangle 16">
            <a:hlinkClick r:id="rId2"/>
          </p:cNvPr>
          <p:cNvSpPr>
            <a:spLocks noChangeArrowheads="1"/>
          </p:cNvSpPr>
          <p:nvPr/>
        </p:nvSpPr>
        <p:spPr bwMode="auto">
          <a:xfrm>
            <a:off x="2385107" y="1910826"/>
            <a:ext cx="3443654" cy="2436024"/>
          </a:xfrm>
          <a:prstGeom prst="rect">
            <a:avLst/>
          </a:prstGeom>
          <a:noFill/>
          <a:ln w="9525" cmpd="sng">
            <a:solidFill>
              <a:srgbClr val="A6A6A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6" name="Rectangle 16">
            <a:hlinkClick r:id="rId2"/>
          </p:cNvPr>
          <p:cNvSpPr>
            <a:spLocks noChangeArrowheads="1"/>
          </p:cNvSpPr>
          <p:nvPr/>
        </p:nvSpPr>
        <p:spPr bwMode="auto">
          <a:xfrm>
            <a:off x="6390054" y="1919359"/>
            <a:ext cx="3443654" cy="2436024"/>
          </a:xfrm>
          <a:prstGeom prst="rect">
            <a:avLst/>
          </a:prstGeom>
          <a:noFill/>
          <a:ln w="9525" cmpd="sng">
            <a:solidFill>
              <a:srgbClr val="A6A6A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1"/>
          <p:cNvSpPr txBox="1">
            <a:spLocks/>
          </p:cNvSpPr>
          <p:nvPr/>
        </p:nvSpPr>
        <p:spPr>
          <a:xfrm>
            <a:off x="6390054" y="4545884"/>
            <a:ext cx="3443654" cy="11056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Aandeelhouders staan op (grote) afstand van de Raad van Bestuur</a:t>
            </a:r>
          </a:p>
          <a:p>
            <a:r>
              <a:rPr lang="nl-NL" dirty="0"/>
              <a:t>Raad van Commissarissen houdt daarom toezicht (en geeft advies)</a:t>
            </a:r>
          </a:p>
        </p:txBody>
      </p:sp>
      <p:sp>
        <p:nvSpPr>
          <p:cNvPr id="8" name="Tijdelijke aanduiding voor inhoud 1"/>
          <p:cNvSpPr txBox="1">
            <a:spLocks/>
          </p:cNvSpPr>
          <p:nvPr/>
        </p:nvSpPr>
        <p:spPr>
          <a:xfrm>
            <a:off x="2411483" y="4553226"/>
            <a:ext cx="3443654" cy="1098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Aandeelhouders zijn vaak ook de bestuurders</a:t>
            </a:r>
          </a:p>
          <a:p>
            <a:r>
              <a:rPr lang="nl-NL" dirty="0"/>
              <a:t>Er wordt gesproken van directeur-grootaandeelhouders (DGA)</a:t>
            </a:r>
          </a:p>
        </p:txBody>
      </p:sp>
      <p:sp>
        <p:nvSpPr>
          <p:cNvPr id="9" name="Rectangle 16">
            <a:hlinkClick r:id="rId2"/>
          </p:cNvPr>
          <p:cNvSpPr>
            <a:spLocks noChangeArrowheads="1"/>
          </p:cNvSpPr>
          <p:nvPr/>
        </p:nvSpPr>
        <p:spPr bwMode="auto">
          <a:xfrm>
            <a:off x="6390054" y="1496552"/>
            <a:ext cx="3443654" cy="424395"/>
          </a:xfrm>
          <a:prstGeom prst="rect">
            <a:avLst/>
          </a:prstGeom>
          <a:solidFill>
            <a:schemeClr val="tx1"/>
          </a:solidFill>
          <a:ln w="9525">
            <a:solidFill>
              <a:srgbClr val="1B223F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600" dirty="0">
                <a:solidFill>
                  <a:schemeClr val="bg1"/>
                </a:solidFill>
              </a:rPr>
              <a:t>Naamloze vennootschap</a:t>
            </a: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2385107" y="1488019"/>
            <a:ext cx="3443654" cy="424395"/>
          </a:xfrm>
          <a:prstGeom prst="rect">
            <a:avLst/>
          </a:prstGeom>
          <a:solidFill>
            <a:schemeClr val="tx1"/>
          </a:solidFill>
          <a:ln w="9525">
            <a:solidFill>
              <a:srgbClr val="1B223F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600" dirty="0">
                <a:solidFill>
                  <a:schemeClr val="bg1"/>
                </a:solidFill>
              </a:rPr>
              <a:t>Besloten vennootschap</a:t>
            </a:r>
          </a:p>
        </p:txBody>
      </p:sp>
      <p:cxnSp>
        <p:nvCxnSpPr>
          <p:cNvPr id="15" name="Rechte verbindingslijn 14"/>
          <p:cNvCxnSpPr>
            <a:stCxn id="13" idx="2"/>
            <a:endCxn id="14" idx="0"/>
          </p:cNvCxnSpPr>
          <p:nvPr/>
        </p:nvCxnSpPr>
        <p:spPr>
          <a:xfrm>
            <a:off x="8115867" y="2702279"/>
            <a:ext cx="0" cy="847752"/>
          </a:xfrm>
          <a:prstGeom prst="line">
            <a:avLst/>
          </a:prstGeom>
          <a:ln w="9525" cmpd="sng">
            <a:solidFill>
              <a:srgbClr val="1B223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6999867" y="2198279"/>
            <a:ext cx="2232000" cy="504000"/>
          </a:xfrm>
          <a:prstGeom prst="rect">
            <a:avLst/>
          </a:prstGeom>
          <a:solidFill>
            <a:srgbClr val="316DAC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rgbClr val="FFFFFF"/>
                </a:solidFill>
              </a:rPr>
              <a:t>  Algemene vergadering van aandeelhouders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6999867" y="3550031"/>
            <a:ext cx="2232000" cy="504000"/>
          </a:xfrm>
          <a:prstGeom prst="rect">
            <a:avLst/>
          </a:prstGeom>
          <a:solidFill>
            <a:srgbClr val="1B223F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rgbClr val="FFFFFF"/>
                </a:solidFill>
              </a:rPr>
              <a:t>  Raad van Bestuur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6999867" y="2874155"/>
            <a:ext cx="2232000" cy="5040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rgbClr val="FFFFFF"/>
                </a:solidFill>
              </a:rPr>
              <a:t>  Raad van Commissarissen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976159" y="3556186"/>
            <a:ext cx="2232000" cy="504000"/>
          </a:xfrm>
          <a:prstGeom prst="rect">
            <a:avLst/>
          </a:prstGeom>
          <a:solidFill>
            <a:srgbClr val="1B223F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rgbClr val="FFFFFF"/>
                </a:solidFill>
              </a:rPr>
              <a:t>  Raad van Bestuur</a:t>
            </a: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2976159" y="3063683"/>
            <a:ext cx="2232000" cy="504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nl-NL" sz="1400" dirty="0">
                <a:solidFill>
                  <a:srgbClr val="FFFFFF"/>
                </a:solidFill>
              </a:rPr>
              <a:t>  Algemene vergadering van aandeelhouders</a:t>
            </a:r>
          </a:p>
        </p:txBody>
      </p:sp>
      <p:sp>
        <p:nvSpPr>
          <p:cNvPr id="22" name="Tekstvak 6"/>
          <p:cNvSpPr txBox="1">
            <a:spLocks noChangeArrowheads="1"/>
          </p:cNvSpPr>
          <p:nvPr/>
        </p:nvSpPr>
        <p:spPr bwMode="auto">
          <a:xfrm>
            <a:off x="2194608" y="6274989"/>
            <a:ext cx="41265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nl-NL" sz="1000" b="0" dirty="0"/>
              <a:t>NB. Een bv kan ook een Raad van Commissarissen hebben.</a:t>
            </a:r>
          </a:p>
        </p:txBody>
      </p:sp>
    </p:spTree>
    <p:extLst>
      <p:ext uri="{BB962C8B-B14F-4D97-AF65-F5344CB8AC3E}">
        <p14:creationId xmlns:p14="http://schemas.microsoft.com/office/powerpoint/2010/main" val="72368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p"/>
      <p:bldP spid="8" grpId="0" build="p"/>
      <p:bldP spid="9" grpId="0" animBg="1"/>
      <p:bldP spid="13" grpId="0" animBg="1"/>
      <p:bldP spid="14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DRIE BELANGRIJKE ORGANEN IN EEN NV</a:t>
            </a:r>
            <a:br>
              <a:rPr lang="nl-NL" dirty="0"/>
            </a:br>
            <a:r>
              <a:rPr lang="nl-NL" sz="2100" b="0" dirty="0">
                <a:solidFill>
                  <a:schemeClr val="bg1"/>
                </a:solidFill>
              </a:rPr>
              <a:t>Wie heeft welke bevoegdheden?</a:t>
            </a: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2175889" y="1806577"/>
            <a:ext cx="2951997" cy="719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spcBef>
                <a:spcPct val="0"/>
              </a:spcBef>
            </a:pPr>
            <a:r>
              <a:rPr lang="nl-NL" sz="1600" dirty="0">
                <a:solidFill>
                  <a:schemeClr val="bg1"/>
                </a:solidFill>
              </a:rPr>
              <a:t>   Raad van Bestuur</a:t>
            </a: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2175889" y="3259934"/>
            <a:ext cx="2951997" cy="719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spcBef>
                <a:spcPct val="0"/>
              </a:spcBef>
            </a:pPr>
            <a:r>
              <a:rPr lang="nl-NL" sz="1600" dirty="0">
                <a:solidFill>
                  <a:schemeClr val="bg1"/>
                </a:solidFill>
              </a:rPr>
              <a:t>   Raad van Commissarissen</a:t>
            </a: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2175889" y="4713290"/>
            <a:ext cx="2951997" cy="719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spcBef>
                <a:spcPct val="0"/>
              </a:spcBef>
            </a:pPr>
            <a:r>
              <a:rPr lang="nl-NL" sz="1600" dirty="0">
                <a:solidFill>
                  <a:schemeClr val="bg1"/>
                </a:solidFill>
              </a:rPr>
              <a:t>   Algemene vergadering van </a:t>
            </a:r>
          </a:p>
          <a:p>
            <a:pPr>
              <a:spcBef>
                <a:spcPct val="0"/>
              </a:spcBef>
            </a:pPr>
            <a:r>
              <a:rPr lang="nl-NL" sz="1600" dirty="0">
                <a:solidFill>
                  <a:schemeClr val="bg1"/>
                </a:solidFill>
              </a:rPr>
              <a:t>   aandeelhouders (AvA)</a:t>
            </a:r>
          </a:p>
        </p:txBody>
      </p:sp>
      <p:sp>
        <p:nvSpPr>
          <p:cNvPr id="14" name="Tijdelijke aanduiding voor inhoud 1"/>
          <p:cNvSpPr txBox="1">
            <a:spLocks/>
          </p:cNvSpPr>
          <p:nvPr/>
        </p:nvSpPr>
        <p:spPr>
          <a:xfrm>
            <a:off x="5401036" y="3212622"/>
            <a:ext cx="4909403" cy="10260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Toezicht op het beleid van de Raad van Bestuur</a:t>
            </a:r>
          </a:p>
          <a:p>
            <a:r>
              <a:rPr lang="nl-NL" dirty="0"/>
              <a:t>Advies aan de Raad </a:t>
            </a:r>
            <a:r>
              <a:rPr lang="nl-NL"/>
              <a:t>van Bestuur</a:t>
            </a:r>
            <a:endParaRPr lang="nl-NL" dirty="0"/>
          </a:p>
        </p:txBody>
      </p:sp>
      <p:sp>
        <p:nvSpPr>
          <p:cNvPr id="15" name="Tijdelijke aanduiding voor inhoud 1"/>
          <p:cNvSpPr txBox="1">
            <a:spLocks/>
          </p:cNvSpPr>
          <p:nvPr/>
        </p:nvSpPr>
        <p:spPr>
          <a:xfrm>
            <a:off x="5365382" y="1751362"/>
            <a:ext cx="4879123" cy="1201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Dagelijkse leiding en strategie</a:t>
            </a:r>
          </a:p>
          <a:p>
            <a:r>
              <a:rPr lang="nl-NL" dirty="0"/>
              <a:t>De nv vertegenwoordigen naar de buitenwereld</a:t>
            </a:r>
          </a:p>
          <a:p>
            <a:r>
              <a:rPr lang="nl-NL" dirty="0"/>
              <a:t>Opstellen van de jaarrekening</a:t>
            </a:r>
          </a:p>
        </p:txBody>
      </p:sp>
      <p:sp>
        <p:nvSpPr>
          <p:cNvPr id="18" name="Tijdelijke aanduiding voor inhoud 1"/>
          <p:cNvSpPr txBox="1">
            <a:spLocks/>
          </p:cNvSpPr>
          <p:nvPr/>
        </p:nvSpPr>
        <p:spPr>
          <a:xfrm>
            <a:off x="5401036" y="4630740"/>
            <a:ext cx="4879123" cy="14490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63525" indent="-263525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1pPr>
            <a:lvl2pPr marL="627063" indent="-26352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1B223F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rgbClr val="242F27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Vaststellen van de jaarrekening</a:t>
            </a:r>
          </a:p>
          <a:p>
            <a:r>
              <a:rPr lang="nl-NL" dirty="0"/>
              <a:t>Wijzigen van de statuten</a:t>
            </a:r>
          </a:p>
          <a:p>
            <a:r>
              <a:rPr lang="nl-NL" dirty="0"/>
              <a:t>Benoemen en ontslaan van bestuurders</a:t>
            </a:r>
          </a:p>
          <a:p>
            <a:r>
              <a:rPr lang="nl-NL" dirty="0"/>
              <a:t>Fusies, splitsingen en ontbinden van de nv</a:t>
            </a:r>
          </a:p>
        </p:txBody>
      </p:sp>
      <p:sp>
        <p:nvSpPr>
          <p:cNvPr id="10" name="Tijdelijke aanduiding voor dianummer 2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8FB1DF11-B7BD-D24F-A20C-A80F95D654A4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773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</p:bldLst>
  </p:timing>
</p:sld>
</file>

<file path=ppt/theme/theme1.xml><?xml version="1.0" encoding="utf-8"?>
<a:theme xmlns:a="http://schemas.openxmlformats.org/drawingml/2006/main" name="Office-thema">
  <a:themeElements>
    <a:clrScheme name="Aangepast 5">
      <a:dk1>
        <a:srgbClr val="1B223F"/>
      </a:dk1>
      <a:lt1>
        <a:srgbClr val="FFFFFF"/>
      </a:lt1>
      <a:dk2>
        <a:srgbClr val="CD4B89"/>
      </a:dk2>
      <a:lt2>
        <a:srgbClr val="316DAC"/>
      </a:lt2>
      <a:accent1>
        <a:srgbClr val="2781E5"/>
      </a:accent1>
      <a:accent2>
        <a:srgbClr val="4CD4A5"/>
      </a:accent2>
      <a:accent3>
        <a:srgbClr val="3FAB84"/>
      </a:accent3>
      <a:accent4>
        <a:srgbClr val="358969"/>
      </a:accent4>
      <a:accent5>
        <a:srgbClr val="29654C"/>
      </a:accent5>
      <a:accent6>
        <a:srgbClr val="1F4A37"/>
      </a:accent6>
      <a:hlink>
        <a:srgbClr val="1B223F"/>
      </a:hlink>
      <a:folHlink>
        <a:srgbClr val="1F435E"/>
      </a:folHlink>
    </a:clrScheme>
    <a:fontScheme name="Office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861129B16C7742B6F93953AE5ADC06" ma:contentTypeVersion="13" ma:contentTypeDescription="Een nieuw document maken." ma:contentTypeScope="" ma:versionID="7a57f4832cf70a4c10621cbb29b23211">
  <xsd:schema xmlns:xsd="http://www.w3.org/2001/XMLSchema" xmlns:xs="http://www.w3.org/2001/XMLSchema" xmlns:p="http://schemas.microsoft.com/office/2006/metadata/properties" xmlns:ns3="d18b5992-09d9-43be-b2b0-9f720ebe35d0" xmlns:ns4="2cf83778-3fe8-43ee-b5a3-dcb28ef47cc3" targetNamespace="http://schemas.microsoft.com/office/2006/metadata/properties" ma:root="true" ma:fieldsID="a45c2fdd6e7f78e0c137e6baa3302076" ns3:_="" ns4:_="">
    <xsd:import namespace="d18b5992-09d9-43be-b2b0-9f720ebe35d0"/>
    <xsd:import namespace="2cf83778-3fe8-43ee-b5a3-dcb28ef47cc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8b5992-09d9-43be-b2b0-9f720ebe3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f83778-3fe8-43ee-b5a3-dcb28ef47c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9DA828-F494-4C76-8BED-3BE970280A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AF1836-D502-4F88-A55A-3AEA3C6A1CF0}">
  <ds:schemaRefs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d18b5992-09d9-43be-b2b0-9f720ebe35d0"/>
    <ds:schemaRef ds:uri="http://purl.org/dc/elements/1.1/"/>
    <ds:schemaRef ds:uri="2cf83778-3fe8-43ee-b5a3-dcb28ef47cc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1E0E1A8-46F5-4B11-9B61-317D49B42F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8b5992-09d9-43be-b2b0-9f720ebe35d0"/>
    <ds:schemaRef ds:uri="2cf83778-3fe8-43ee-b5a3-dcb28ef47c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29206</TotalTime>
  <Words>1405</Words>
  <Application>Microsoft Office PowerPoint</Application>
  <PresentationFormat>Breedbeeld</PresentationFormat>
  <Paragraphs>234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Office-thema</vt:lpstr>
      <vt:lpstr>PowerPoint-presentatie</vt:lpstr>
      <vt:lpstr>JE BEGINT EEN EIGEN BEDRIJF Wordt het een eenmanszaak of een bv?</vt:lpstr>
      <vt:lpstr>RECHTSPERSOONLIJKHEID Natuurlijk persoon versus rechtspersoon</vt:lpstr>
      <vt:lpstr>EENMANSZAAK EN VOF Natuurlijk persoon die beslissingen neemt</vt:lpstr>
      <vt:lpstr>BV Rechtspersoon die beslissingen neemt</vt:lpstr>
      <vt:lpstr>PowerPoint-presentatie</vt:lpstr>
      <vt:lpstr>NV Rechtspersoon die beslissingen neemt</vt:lpstr>
      <vt:lpstr>DRIE BELANGRIJKE ORGANEN IN EEN NV Raad van Commissarissen houdt toezicht</vt:lpstr>
      <vt:lpstr>DRIE BELANGRIJKE ORGANEN IN EEN NV Wie heeft welke bevoegdheden?</vt:lpstr>
      <vt:lpstr>PowerPoint-presentatie</vt:lpstr>
      <vt:lpstr>RECHTSVORMEN Twee perspectieven</vt:lpstr>
      <vt:lpstr>STICHTING Rechtspersoon zonder leden</vt:lpstr>
      <vt:lpstr>VERENIGING Rechtspersoon met leden</vt:lpstr>
      <vt:lpstr>TWEE ORGANEN IN EEN VERENIGING Wie heeft welke bevoegdheden?</vt:lpstr>
      <vt:lpstr>ORGANISATIE VAN EEN VERENIGING Verschillende vormen in de praktijk</vt:lpstr>
    </vt:vector>
  </TitlesOfParts>
  <Manager/>
  <Company>cumulus.co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Henk Douna</dc:creator>
  <cp:keywords/>
  <dc:description/>
  <cp:lastModifiedBy>Ruiter, J.P. de (RtH)</cp:lastModifiedBy>
  <cp:revision>926</cp:revision>
  <cp:lastPrinted>2015-04-29T17:44:10Z</cp:lastPrinted>
  <dcterms:created xsi:type="dcterms:W3CDTF">2015-04-24T10:22:55Z</dcterms:created>
  <dcterms:modified xsi:type="dcterms:W3CDTF">2020-03-26T11:03:36Z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0x01010027861129B16C7742B6F93953AE5ADC06</vt:lpwstr>
  </property>
</Properties>
</file>